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3.xml" ContentType="application/vnd.openxmlformats-officedocument.drawingml.diagramLayout+xml"/>
  <Override PartName="/ppt/slides/slide79.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5" r:id="rId29"/>
    <p:sldId id="284"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10" r:id="rId54"/>
    <p:sldId id="309" r:id="rId55"/>
    <p:sldId id="311" r:id="rId56"/>
    <p:sldId id="312" r:id="rId57"/>
    <p:sldId id="313" r:id="rId58"/>
    <p:sldId id="314" r:id="rId59"/>
    <p:sldId id="315" r:id="rId60"/>
    <p:sldId id="316" r:id="rId61"/>
    <p:sldId id="317" r:id="rId62"/>
    <p:sldId id="318" r:id="rId63"/>
    <p:sldId id="319" r:id="rId64"/>
    <p:sldId id="320" r:id="rId65"/>
    <p:sldId id="322" r:id="rId66"/>
    <p:sldId id="321"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6987" autoAdjust="0"/>
    <p:restoredTop sz="94660"/>
  </p:normalViewPr>
  <p:slideViewPr>
    <p:cSldViewPr snapToGrid="0" showGuides="1">
      <p:cViewPr varScale="1">
        <p:scale>
          <a:sx n="113" d="100"/>
          <a:sy n="113" d="100"/>
        </p:scale>
        <p:origin x="-312"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B74A69-4D46-4FF0-BF68-55287572215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64F4F279-B809-4873-A420-9CAA1DD2D23F}">
      <dgm:prSet custT="1"/>
      <dgm:spPr/>
      <dgm:t>
        <a:bodyPr/>
        <a:lstStyle/>
        <a:p>
          <a:r>
            <a:rPr lang="sr-Latn-RS" sz="2400" dirty="0" smtClean="0">
              <a:latin typeface="Times New Roman" panose="02020603050405020304" pitchFamily="18" charset="0"/>
              <a:cs typeface="Times New Roman" panose="02020603050405020304" pitchFamily="18" charset="0"/>
            </a:rPr>
            <a:t>Primary, inherited polyneurpathies</a:t>
          </a:r>
          <a:endParaRPr lang="sr-Cyrl-CS" sz="2400" dirty="0" smtClean="0">
            <a:latin typeface="Times New Roman" panose="02020603050405020304" pitchFamily="18" charset="0"/>
            <a:cs typeface="Times New Roman" panose="02020603050405020304" pitchFamily="18" charset="0"/>
          </a:endParaRPr>
        </a:p>
      </dgm:t>
    </dgm:pt>
    <dgm:pt modelId="{F61417D2-AB79-42E3-8A17-897FA64DE679}" type="parTrans" cxnId="{CA3E9E38-4D6C-4C75-8B6A-1D387C563400}">
      <dgm:prSet/>
      <dgm:spPr/>
      <dgm:t>
        <a:bodyPr/>
        <a:lstStyle/>
        <a:p>
          <a:endParaRPr lang="en-US"/>
        </a:p>
      </dgm:t>
    </dgm:pt>
    <dgm:pt modelId="{B8222F20-E534-4EED-ACD4-7B18CE93C074}" type="sibTrans" cxnId="{CA3E9E38-4D6C-4C75-8B6A-1D387C563400}">
      <dgm:prSet/>
      <dgm:spPr/>
      <dgm:t>
        <a:bodyPr/>
        <a:lstStyle/>
        <a:p>
          <a:endParaRPr lang="en-US"/>
        </a:p>
      </dgm:t>
    </dgm:pt>
    <dgm:pt modelId="{92A5445C-1D5A-4E92-8423-986AB6880C2F}">
      <dgm:prSet custT="1"/>
      <dgm:spPr/>
      <dgm:t>
        <a:bodyPr/>
        <a:lstStyle/>
        <a:p>
          <a:r>
            <a:rPr lang="sr-Latn-RS" sz="2400" dirty="0" smtClean="0">
              <a:latin typeface="Times New Roman" panose="02020603050405020304" pitchFamily="18" charset="0"/>
              <a:cs typeface="Times New Roman" panose="02020603050405020304" pitchFamily="18" charset="0"/>
            </a:rPr>
            <a:t>Secundary,</a:t>
          </a:r>
          <a:r>
            <a:rPr lang="sr-Latn-RS" sz="2400" baseline="0" dirty="0" smtClean="0">
              <a:latin typeface="Times New Roman" panose="02020603050405020304" pitchFamily="18" charset="0"/>
              <a:cs typeface="Times New Roman" panose="02020603050405020304" pitchFamily="18" charset="0"/>
            </a:rPr>
            <a:t> inherited polyneuropathies</a:t>
          </a:r>
          <a:endParaRPr lang="sr-Cyrl-CS" sz="2400" dirty="0" smtClean="0">
            <a:latin typeface="Times New Roman" panose="02020603050405020304" pitchFamily="18" charset="0"/>
            <a:cs typeface="Times New Roman" panose="02020603050405020304" pitchFamily="18" charset="0"/>
          </a:endParaRPr>
        </a:p>
      </dgm:t>
    </dgm:pt>
    <dgm:pt modelId="{AF765AF2-23B4-4B49-B728-2785B31A512A}" type="parTrans" cxnId="{0C07E70B-4CB6-48D3-B81A-054001B31684}">
      <dgm:prSet/>
      <dgm:spPr/>
      <dgm:t>
        <a:bodyPr/>
        <a:lstStyle/>
        <a:p>
          <a:endParaRPr lang="en-US"/>
        </a:p>
      </dgm:t>
    </dgm:pt>
    <dgm:pt modelId="{605E8D16-05B1-4EF7-A983-793A9BD282DD}" type="sibTrans" cxnId="{0C07E70B-4CB6-48D3-B81A-054001B31684}">
      <dgm:prSet/>
      <dgm:spPr/>
      <dgm:t>
        <a:bodyPr/>
        <a:lstStyle/>
        <a:p>
          <a:endParaRPr lang="en-US"/>
        </a:p>
      </dgm:t>
    </dgm:pt>
    <dgm:pt modelId="{E9CFD35A-0BDB-4BDC-9360-3C7F13C9EA7F}">
      <dgm:prSet custT="1"/>
      <dgm:spPr/>
      <dgm:t>
        <a:bodyPr/>
        <a:lstStyle/>
        <a:p>
          <a:r>
            <a:rPr lang="sr-Latn-RS" sz="2400" dirty="0" smtClean="0">
              <a:latin typeface="Times New Roman" panose="02020603050405020304" pitchFamily="18" charset="0"/>
              <a:cs typeface="Times New Roman" panose="02020603050405020304" pitchFamily="18" charset="0"/>
            </a:rPr>
            <a:t>Aquired polyneuropathies</a:t>
          </a:r>
          <a:endParaRPr lang="en-IE" sz="2400" dirty="0">
            <a:latin typeface="Times New Roman" panose="02020603050405020304" pitchFamily="18" charset="0"/>
            <a:cs typeface="Times New Roman" panose="02020603050405020304" pitchFamily="18" charset="0"/>
          </a:endParaRPr>
        </a:p>
      </dgm:t>
    </dgm:pt>
    <dgm:pt modelId="{877DA5D0-3BF8-462C-A83C-3198C3AD6585}" type="parTrans" cxnId="{0B6E5C9D-FDBC-4133-B799-B178FBA37247}">
      <dgm:prSet/>
      <dgm:spPr/>
      <dgm:t>
        <a:bodyPr/>
        <a:lstStyle/>
        <a:p>
          <a:endParaRPr lang="en-US"/>
        </a:p>
      </dgm:t>
    </dgm:pt>
    <dgm:pt modelId="{9834318A-E448-42F1-B806-44CDB83AC084}" type="sibTrans" cxnId="{0B6E5C9D-FDBC-4133-B799-B178FBA37247}">
      <dgm:prSet/>
      <dgm:spPr/>
      <dgm:t>
        <a:bodyPr/>
        <a:lstStyle/>
        <a:p>
          <a:endParaRPr lang="en-US"/>
        </a:p>
      </dgm:t>
    </dgm:pt>
    <dgm:pt modelId="{7A99C1A2-572C-4AE2-A01E-64BBC5EB9CAC}" type="pres">
      <dgm:prSet presAssocID="{27B74A69-4D46-4FF0-BF68-55287572215A}" presName="linear" presStyleCnt="0">
        <dgm:presLayoutVars>
          <dgm:dir/>
          <dgm:animLvl val="lvl"/>
          <dgm:resizeHandles val="exact"/>
        </dgm:presLayoutVars>
      </dgm:prSet>
      <dgm:spPr/>
      <dgm:t>
        <a:bodyPr/>
        <a:lstStyle/>
        <a:p>
          <a:endParaRPr lang="en-US"/>
        </a:p>
      </dgm:t>
    </dgm:pt>
    <dgm:pt modelId="{06F9AC0A-E2D9-40DD-B01A-33CB5D57DBCB}" type="pres">
      <dgm:prSet presAssocID="{64F4F279-B809-4873-A420-9CAA1DD2D23F}" presName="parentLin" presStyleCnt="0"/>
      <dgm:spPr/>
    </dgm:pt>
    <dgm:pt modelId="{36D2F084-9170-4089-9401-572B59B43422}" type="pres">
      <dgm:prSet presAssocID="{64F4F279-B809-4873-A420-9CAA1DD2D23F}" presName="parentLeftMargin" presStyleLbl="node1" presStyleIdx="0" presStyleCnt="3"/>
      <dgm:spPr/>
      <dgm:t>
        <a:bodyPr/>
        <a:lstStyle/>
        <a:p>
          <a:endParaRPr lang="en-US"/>
        </a:p>
      </dgm:t>
    </dgm:pt>
    <dgm:pt modelId="{299015BC-86F1-4E0C-90A3-C0024241194D}" type="pres">
      <dgm:prSet presAssocID="{64F4F279-B809-4873-A420-9CAA1DD2D23F}" presName="parentText" presStyleLbl="node1" presStyleIdx="0" presStyleCnt="3" custLinFactNeighborX="11834" custLinFactNeighborY="-3779">
        <dgm:presLayoutVars>
          <dgm:chMax val="0"/>
          <dgm:bulletEnabled val="1"/>
        </dgm:presLayoutVars>
      </dgm:prSet>
      <dgm:spPr/>
      <dgm:t>
        <a:bodyPr/>
        <a:lstStyle/>
        <a:p>
          <a:endParaRPr lang="en-US"/>
        </a:p>
      </dgm:t>
    </dgm:pt>
    <dgm:pt modelId="{92504FB6-CC05-485E-BACB-A59A92548ECC}" type="pres">
      <dgm:prSet presAssocID="{64F4F279-B809-4873-A420-9CAA1DD2D23F}" presName="negativeSpace" presStyleCnt="0"/>
      <dgm:spPr/>
    </dgm:pt>
    <dgm:pt modelId="{67DCFCD0-FD34-4ABE-AB99-84B137E60F7C}" type="pres">
      <dgm:prSet presAssocID="{64F4F279-B809-4873-A420-9CAA1DD2D23F}" presName="childText" presStyleLbl="conFgAcc1" presStyleIdx="0" presStyleCnt="3" custLinFactNeighborY="21960">
        <dgm:presLayoutVars>
          <dgm:bulletEnabled val="1"/>
        </dgm:presLayoutVars>
      </dgm:prSet>
      <dgm:spPr/>
    </dgm:pt>
    <dgm:pt modelId="{26D360FA-CD59-4C81-AA9B-DB187CC48E6A}" type="pres">
      <dgm:prSet presAssocID="{B8222F20-E534-4EED-ACD4-7B18CE93C074}" presName="spaceBetweenRectangles" presStyleCnt="0"/>
      <dgm:spPr/>
    </dgm:pt>
    <dgm:pt modelId="{A0572091-1896-470C-AF9A-AEFB43A3F52B}" type="pres">
      <dgm:prSet presAssocID="{92A5445C-1D5A-4E92-8423-986AB6880C2F}" presName="parentLin" presStyleCnt="0"/>
      <dgm:spPr/>
    </dgm:pt>
    <dgm:pt modelId="{79699389-4365-4896-B0A9-71D153AA4904}" type="pres">
      <dgm:prSet presAssocID="{92A5445C-1D5A-4E92-8423-986AB6880C2F}" presName="parentLeftMargin" presStyleLbl="node1" presStyleIdx="0" presStyleCnt="3"/>
      <dgm:spPr/>
      <dgm:t>
        <a:bodyPr/>
        <a:lstStyle/>
        <a:p>
          <a:endParaRPr lang="en-US"/>
        </a:p>
      </dgm:t>
    </dgm:pt>
    <dgm:pt modelId="{9DA59425-606E-4860-BB02-6102DC8B1E4F}" type="pres">
      <dgm:prSet presAssocID="{92A5445C-1D5A-4E92-8423-986AB6880C2F}" presName="parentText" presStyleLbl="node1" presStyleIdx="1" presStyleCnt="3">
        <dgm:presLayoutVars>
          <dgm:chMax val="0"/>
          <dgm:bulletEnabled val="1"/>
        </dgm:presLayoutVars>
      </dgm:prSet>
      <dgm:spPr/>
      <dgm:t>
        <a:bodyPr/>
        <a:lstStyle/>
        <a:p>
          <a:endParaRPr lang="en-US"/>
        </a:p>
      </dgm:t>
    </dgm:pt>
    <dgm:pt modelId="{A94A0C2C-2B94-4B97-A35D-28503F52519C}" type="pres">
      <dgm:prSet presAssocID="{92A5445C-1D5A-4E92-8423-986AB6880C2F}" presName="negativeSpace" presStyleCnt="0"/>
      <dgm:spPr/>
    </dgm:pt>
    <dgm:pt modelId="{3B468638-1109-4BED-8317-2A1A78B4079A}" type="pres">
      <dgm:prSet presAssocID="{92A5445C-1D5A-4E92-8423-986AB6880C2F}" presName="childText" presStyleLbl="conFgAcc1" presStyleIdx="1" presStyleCnt="3">
        <dgm:presLayoutVars>
          <dgm:bulletEnabled val="1"/>
        </dgm:presLayoutVars>
      </dgm:prSet>
      <dgm:spPr/>
    </dgm:pt>
    <dgm:pt modelId="{B98B22DE-FFF8-4E7E-AE19-BE8F25D43E08}" type="pres">
      <dgm:prSet presAssocID="{605E8D16-05B1-4EF7-A983-793A9BD282DD}" presName="spaceBetweenRectangles" presStyleCnt="0"/>
      <dgm:spPr/>
    </dgm:pt>
    <dgm:pt modelId="{260BCD36-62E7-437A-87E7-B4AB8FA55435}" type="pres">
      <dgm:prSet presAssocID="{E9CFD35A-0BDB-4BDC-9360-3C7F13C9EA7F}" presName="parentLin" presStyleCnt="0"/>
      <dgm:spPr/>
    </dgm:pt>
    <dgm:pt modelId="{8B264662-5638-422D-A1B8-F07BC19523CC}" type="pres">
      <dgm:prSet presAssocID="{E9CFD35A-0BDB-4BDC-9360-3C7F13C9EA7F}" presName="parentLeftMargin" presStyleLbl="node1" presStyleIdx="1" presStyleCnt="3"/>
      <dgm:spPr/>
      <dgm:t>
        <a:bodyPr/>
        <a:lstStyle/>
        <a:p>
          <a:endParaRPr lang="en-US"/>
        </a:p>
      </dgm:t>
    </dgm:pt>
    <dgm:pt modelId="{B9BEC052-39B5-43B8-9DCB-F32150508F48}" type="pres">
      <dgm:prSet presAssocID="{E9CFD35A-0BDB-4BDC-9360-3C7F13C9EA7F}" presName="parentText" presStyleLbl="node1" presStyleIdx="2" presStyleCnt="3" custLinFactNeighborX="-9987" custLinFactNeighborY="2095">
        <dgm:presLayoutVars>
          <dgm:chMax val="0"/>
          <dgm:bulletEnabled val="1"/>
        </dgm:presLayoutVars>
      </dgm:prSet>
      <dgm:spPr/>
      <dgm:t>
        <a:bodyPr/>
        <a:lstStyle/>
        <a:p>
          <a:endParaRPr lang="en-US"/>
        </a:p>
      </dgm:t>
    </dgm:pt>
    <dgm:pt modelId="{3E084DD5-B7AD-4FB7-9938-A9612C5F66C9}" type="pres">
      <dgm:prSet presAssocID="{E9CFD35A-0BDB-4BDC-9360-3C7F13C9EA7F}" presName="negativeSpace" presStyleCnt="0"/>
      <dgm:spPr/>
    </dgm:pt>
    <dgm:pt modelId="{4AF4731B-E061-463A-9BFD-773ECEF52DBD}" type="pres">
      <dgm:prSet presAssocID="{E9CFD35A-0BDB-4BDC-9360-3C7F13C9EA7F}" presName="childText" presStyleLbl="conFgAcc1" presStyleIdx="2" presStyleCnt="3">
        <dgm:presLayoutVars>
          <dgm:bulletEnabled val="1"/>
        </dgm:presLayoutVars>
      </dgm:prSet>
      <dgm:spPr/>
    </dgm:pt>
  </dgm:ptLst>
  <dgm:cxnLst>
    <dgm:cxn modelId="{2A7F95E2-6370-4A44-B92A-5CA954D0DAE6}" type="presOf" srcId="{92A5445C-1D5A-4E92-8423-986AB6880C2F}" destId="{79699389-4365-4896-B0A9-71D153AA4904}" srcOrd="0" destOrd="0" presId="urn:microsoft.com/office/officeart/2005/8/layout/list1"/>
    <dgm:cxn modelId="{93D6F2E9-F44B-41B5-92EE-BFF4AA2873E8}" type="presOf" srcId="{64F4F279-B809-4873-A420-9CAA1DD2D23F}" destId="{299015BC-86F1-4E0C-90A3-C0024241194D}" srcOrd="1" destOrd="0" presId="urn:microsoft.com/office/officeart/2005/8/layout/list1"/>
    <dgm:cxn modelId="{4082904C-7E91-4F08-8369-6DCD6BC0F8C8}" type="presOf" srcId="{64F4F279-B809-4873-A420-9CAA1DD2D23F}" destId="{36D2F084-9170-4089-9401-572B59B43422}" srcOrd="0" destOrd="0" presId="urn:microsoft.com/office/officeart/2005/8/layout/list1"/>
    <dgm:cxn modelId="{83A04E1F-2276-486C-8B36-A068D065D97C}" type="presOf" srcId="{92A5445C-1D5A-4E92-8423-986AB6880C2F}" destId="{9DA59425-606E-4860-BB02-6102DC8B1E4F}" srcOrd="1" destOrd="0" presId="urn:microsoft.com/office/officeart/2005/8/layout/list1"/>
    <dgm:cxn modelId="{0C07E70B-4CB6-48D3-B81A-054001B31684}" srcId="{27B74A69-4D46-4FF0-BF68-55287572215A}" destId="{92A5445C-1D5A-4E92-8423-986AB6880C2F}" srcOrd="1" destOrd="0" parTransId="{AF765AF2-23B4-4B49-B728-2785B31A512A}" sibTransId="{605E8D16-05B1-4EF7-A983-793A9BD282DD}"/>
    <dgm:cxn modelId="{6CEAE0AA-34C8-4F7D-A950-C298414636BD}" type="presOf" srcId="{E9CFD35A-0BDB-4BDC-9360-3C7F13C9EA7F}" destId="{8B264662-5638-422D-A1B8-F07BC19523CC}" srcOrd="0" destOrd="0" presId="urn:microsoft.com/office/officeart/2005/8/layout/list1"/>
    <dgm:cxn modelId="{B3E1DD5B-DA24-4A3C-9BC5-355CFE6A587E}" type="presOf" srcId="{27B74A69-4D46-4FF0-BF68-55287572215A}" destId="{7A99C1A2-572C-4AE2-A01E-64BBC5EB9CAC}" srcOrd="0" destOrd="0" presId="urn:microsoft.com/office/officeart/2005/8/layout/list1"/>
    <dgm:cxn modelId="{0037752E-082B-4F9D-9F8B-082420F5445F}" type="presOf" srcId="{E9CFD35A-0BDB-4BDC-9360-3C7F13C9EA7F}" destId="{B9BEC052-39B5-43B8-9DCB-F32150508F48}" srcOrd="1" destOrd="0" presId="urn:microsoft.com/office/officeart/2005/8/layout/list1"/>
    <dgm:cxn modelId="{0B6E5C9D-FDBC-4133-B799-B178FBA37247}" srcId="{27B74A69-4D46-4FF0-BF68-55287572215A}" destId="{E9CFD35A-0BDB-4BDC-9360-3C7F13C9EA7F}" srcOrd="2" destOrd="0" parTransId="{877DA5D0-3BF8-462C-A83C-3198C3AD6585}" sibTransId="{9834318A-E448-42F1-B806-44CDB83AC084}"/>
    <dgm:cxn modelId="{CA3E9E38-4D6C-4C75-8B6A-1D387C563400}" srcId="{27B74A69-4D46-4FF0-BF68-55287572215A}" destId="{64F4F279-B809-4873-A420-9CAA1DD2D23F}" srcOrd="0" destOrd="0" parTransId="{F61417D2-AB79-42E3-8A17-897FA64DE679}" sibTransId="{B8222F20-E534-4EED-ACD4-7B18CE93C074}"/>
    <dgm:cxn modelId="{66E725AD-F58C-4FE3-BF94-103FEB87AB51}" type="presParOf" srcId="{7A99C1A2-572C-4AE2-A01E-64BBC5EB9CAC}" destId="{06F9AC0A-E2D9-40DD-B01A-33CB5D57DBCB}" srcOrd="0" destOrd="0" presId="urn:microsoft.com/office/officeart/2005/8/layout/list1"/>
    <dgm:cxn modelId="{7CD761F1-F8B6-4A52-9B80-177D287EAA91}" type="presParOf" srcId="{06F9AC0A-E2D9-40DD-B01A-33CB5D57DBCB}" destId="{36D2F084-9170-4089-9401-572B59B43422}" srcOrd="0" destOrd="0" presId="urn:microsoft.com/office/officeart/2005/8/layout/list1"/>
    <dgm:cxn modelId="{2DDABB7D-08A5-4731-997F-98F9F76BD818}" type="presParOf" srcId="{06F9AC0A-E2D9-40DD-B01A-33CB5D57DBCB}" destId="{299015BC-86F1-4E0C-90A3-C0024241194D}" srcOrd="1" destOrd="0" presId="urn:microsoft.com/office/officeart/2005/8/layout/list1"/>
    <dgm:cxn modelId="{B30D2639-AB4A-4E91-AA74-1BF982B2F756}" type="presParOf" srcId="{7A99C1A2-572C-4AE2-A01E-64BBC5EB9CAC}" destId="{92504FB6-CC05-485E-BACB-A59A92548ECC}" srcOrd="1" destOrd="0" presId="urn:microsoft.com/office/officeart/2005/8/layout/list1"/>
    <dgm:cxn modelId="{37670B0C-41AA-4357-AC87-FD6175CE0038}" type="presParOf" srcId="{7A99C1A2-572C-4AE2-A01E-64BBC5EB9CAC}" destId="{67DCFCD0-FD34-4ABE-AB99-84B137E60F7C}" srcOrd="2" destOrd="0" presId="urn:microsoft.com/office/officeart/2005/8/layout/list1"/>
    <dgm:cxn modelId="{F4515817-4B9F-422C-9075-8D938A4F2CDB}" type="presParOf" srcId="{7A99C1A2-572C-4AE2-A01E-64BBC5EB9CAC}" destId="{26D360FA-CD59-4C81-AA9B-DB187CC48E6A}" srcOrd="3" destOrd="0" presId="urn:microsoft.com/office/officeart/2005/8/layout/list1"/>
    <dgm:cxn modelId="{1E955BEE-1545-43CA-98D2-104A520C1282}" type="presParOf" srcId="{7A99C1A2-572C-4AE2-A01E-64BBC5EB9CAC}" destId="{A0572091-1896-470C-AF9A-AEFB43A3F52B}" srcOrd="4" destOrd="0" presId="urn:microsoft.com/office/officeart/2005/8/layout/list1"/>
    <dgm:cxn modelId="{E929FF38-E1B6-4B22-9A6F-45D59476483B}" type="presParOf" srcId="{A0572091-1896-470C-AF9A-AEFB43A3F52B}" destId="{79699389-4365-4896-B0A9-71D153AA4904}" srcOrd="0" destOrd="0" presId="urn:microsoft.com/office/officeart/2005/8/layout/list1"/>
    <dgm:cxn modelId="{3FB85078-4A3C-4C85-AC41-D36583001A6B}" type="presParOf" srcId="{A0572091-1896-470C-AF9A-AEFB43A3F52B}" destId="{9DA59425-606E-4860-BB02-6102DC8B1E4F}" srcOrd="1" destOrd="0" presId="urn:microsoft.com/office/officeart/2005/8/layout/list1"/>
    <dgm:cxn modelId="{FDE8BD2B-53EE-4BA9-92A3-4A74A5B882D8}" type="presParOf" srcId="{7A99C1A2-572C-4AE2-A01E-64BBC5EB9CAC}" destId="{A94A0C2C-2B94-4B97-A35D-28503F52519C}" srcOrd="5" destOrd="0" presId="urn:microsoft.com/office/officeart/2005/8/layout/list1"/>
    <dgm:cxn modelId="{5D95B0EF-D794-4BB0-882B-525A31479C9E}" type="presParOf" srcId="{7A99C1A2-572C-4AE2-A01E-64BBC5EB9CAC}" destId="{3B468638-1109-4BED-8317-2A1A78B4079A}" srcOrd="6" destOrd="0" presId="urn:microsoft.com/office/officeart/2005/8/layout/list1"/>
    <dgm:cxn modelId="{9954EDAC-6621-4087-A60C-096F29782829}" type="presParOf" srcId="{7A99C1A2-572C-4AE2-A01E-64BBC5EB9CAC}" destId="{B98B22DE-FFF8-4E7E-AE19-BE8F25D43E08}" srcOrd="7" destOrd="0" presId="urn:microsoft.com/office/officeart/2005/8/layout/list1"/>
    <dgm:cxn modelId="{DA246D9E-BD33-4E11-B070-1E0ABED1D1A8}" type="presParOf" srcId="{7A99C1A2-572C-4AE2-A01E-64BBC5EB9CAC}" destId="{260BCD36-62E7-437A-87E7-B4AB8FA55435}" srcOrd="8" destOrd="0" presId="urn:microsoft.com/office/officeart/2005/8/layout/list1"/>
    <dgm:cxn modelId="{6AF0CBE3-7706-45F5-8212-AB5D1FB54608}" type="presParOf" srcId="{260BCD36-62E7-437A-87E7-B4AB8FA55435}" destId="{8B264662-5638-422D-A1B8-F07BC19523CC}" srcOrd="0" destOrd="0" presId="urn:microsoft.com/office/officeart/2005/8/layout/list1"/>
    <dgm:cxn modelId="{A8F779B3-F82E-448A-8F4E-C9B955A39F70}" type="presParOf" srcId="{260BCD36-62E7-437A-87E7-B4AB8FA55435}" destId="{B9BEC052-39B5-43B8-9DCB-F32150508F48}" srcOrd="1" destOrd="0" presId="urn:microsoft.com/office/officeart/2005/8/layout/list1"/>
    <dgm:cxn modelId="{04DD8BF6-FC19-4C24-BABB-1ED949D45C34}" type="presParOf" srcId="{7A99C1A2-572C-4AE2-A01E-64BBC5EB9CAC}" destId="{3E084DD5-B7AD-4FB7-9938-A9612C5F66C9}" srcOrd="9" destOrd="0" presId="urn:microsoft.com/office/officeart/2005/8/layout/list1"/>
    <dgm:cxn modelId="{AB32A08A-A97D-41AD-987D-AE1BFA3227F6}" type="presParOf" srcId="{7A99C1A2-572C-4AE2-A01E-64BBC5EB9CAC}" destId="{4AF4731B-E061-463A-9BFD-773ECEF52DBD}"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C91304D-2991-43E6-806C-4E6BA3AEB212}"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26CA4F80-0831-4470-A52D-57C87CB4091C}">
      <dgm:prSet phldrT="[Text]" custT="1"/>
      <dgm:spPr/>
      <dgm:t>
        <a:bodyPr/>
        <a:lstStyle/>
        <a:p>
          <a:r>
            <a:rPr lang="sr-Latn-RS" sz="2800" dirty="0" smtClean="0">
              <a:latin typeface="Times New Roman" panose="02020603050405020304" pitchFamily="18" charset="0"/>
              <a:cs typeface="Times New Roman" panose="02020603050405020304" pitchFamily="18" charset="0"/>
            </a:rPr>
            <a:t>Diabetic</a:t>
          </a:r>
          <a:r>
            <a:rPr lang="sr-Latn-RS" sz="2800" baseline="0" dirty="0" smtClean="0">
              <a:latin typeface="Times New Roman" panose="02020603050405020304" pitchFamily="18" charset="0"/>
              <a:cs typeface="Times New Roman" panose="02020603050405020304" pitchFamily="18" charset="0"/>
            </a:rPr>
            <a:t> neruopathy</a:t>
          </a:r>
          <a:endParaRPr lang="en-US" sz="2800" dirty="0">
            <a:latin typeface="Times New Roman" panose="02020603050405020304" pitchFamily="18" charset="0"/>
            <a:cs typeface="Times New Roman" panose="02020603050405020304" pitchFamily="18" charset="0"/>
          </a:endParaRPr>
        </a:p>
      </dgm:t>
    </dgm:pt>
    <dgm:pt modelId="{598B87B6-77D7-4242-9139-635028D12944}" type="parTrans" cxnId="{A1AF5E16-2618-4432-8C92-26E6BDECDE8C}">
      <dgm:prSet/>
      <dgm:spPr/>
      <dgm:t>
        <a:bodyPr/>
        <a:lstStyle/>
        <a:p>
          <a:endParaRPr lang="en-US"/>
        </a:p>
      </dgm:t>
    </dgm:pt>
    <dgm:pt modelId="{F3AA0A89-04A0-4A1F-B3C2-37C9AF3804E3}" type="sibTrans" cxnId="{A1AF5E16-2618-4432-8C92-26E6BDECDE8C}">
      <dgm:prSet/>
      <dgm:spPr/>
      <dgm:t>
        <a:bodyPr/>
        <a:lstStyle/>
        <a:p>
          <a:endParaRPr lang="en-US"/>
        </a:p>
      </dgm:t>
    </dgm:pt>
    <dgm:pt modelId="{AD05B493-E3FB-4747-921B-BDD340B588DE}">
      <dgm:prSet phldrT="[Text]" custT="1"/>
      <dgm:spPr/>
      <dgm:t>
        <a:bodyPr/>
        <a:lstStyle/>
        <a:p>
          <a:r>
            <a:rPr lang="sr-Latn-RS" sz="2800" dirty="0" smtClean="0">
              <a:latin typeface="Times New Roman" panose="02020603050405020304" pitchFamily="18" charset="0"/>
              <a:cs typeface="Times New Roman" panose="02020603050405020304" pitchFamily="18" charset="0"/>
            </a:rPr>
            <a:t>Diabetic</a:t>
          </a:r>
          <a:r>
            <a:rPr lang="sr-Latn-RS" sz="2800" baseline="0" dirty="0" smtClean="0">
              <a:latin typeface="Times New Roman" panose="02020603050405020304" pitchFamily="18" charset="0"/>
              <a:cs typeface="Times New Roman" panose="02020603050405020304" pitchFamily="18" charset="0"/>
            </a:rPr>
            <a:t> neuropathy</a:t>
          </a:r>
          <a:endParaRPr lang="en-US" sz="2800" dirty="0">
            <a:latin typeface="Times New Roman" panose="02020603050405020304" pitchFamily="18" charset="0"/>
            <a:cs typeface="Times New Roman" panose="02020603050405020304" pitchFamily="18" charset="0"/>
          </a:endParaRPr>
        </a:p>
      </dgm:t>
    </dgm:pt>
    <dgm:pt modelId="{E6C6C828-66D7-4E30-BA55-5140DF545D2E}" type="parTrans" cxnId="{254B3950-0D63-457D-8429-EB90639FB452}">
      <dgm:prSet/>
      <dgm:spPr/>
      <dgm:t>
        <a:bodyPr/>
        <a:lstStyle/>
        <a:p>
          <a:endParaRPr lang="en-US"/>
        </a:p>
      </dgm:t>
    </dgm:pt>
    <dgm:pt modelId="{1C19916C-94C6-43A6-9AC4-B11178BCEF42}" type="sibTrans" cxnId="{254B3950-0D63-457D-8429-EB90639FB452}">
      <dgm:prSet/>
      <dgm:spPr/>
      <dgm:t>
        <a:bodyPr/>
        <a:lstStyle/>
        <a:p>
          <a:endParaRPr lang="en-US"/>
        </a:p>
      </dgm:t>
    </dgm:pt>
    <dgm:pt modelId="{FD092856-8C97-4096-8790-849C569868E3}">
      <dgm:prSet custT="1"/>
      <dgm:spPr/>
      <dgm:t>
        <a:bodyPr/>
        <a:lstStyle/>
        <a:p>
          <a:r>
            <a:rPr lang="sr-Latn-RS" sz="2400" dirty="0" smtClean="0">
              <a:latin typeface="Times New Roman" panose="02020603050405020304" pitchFamily="18" charset="0"/>
              <a:cs typeface="Times New Roman" panose="02020603050405020304" pitchFamily="18" charset="0"/>
            </a:rPr>
            <a:t>Subclinical</a:t>
          </a:r>
          <a:r>
            <a:rPr lang="sr-Latn-RS" sz="2400" baseline="0" dirty="0" smtClean="0">
              <a:latin typeface="Times New Roman" panose="02020603050405020304" pitchFamily="18" charset="0"/>
              <a:cs typeface="Times New Roman" panose="02020603050405020304" pitchFamily="18" charset="0"/>
            </a:rPr>
            <a:t> (ENG)</a:t>
          </a:r>
          <a:endParaRPr lang="sr-Cyrl-CS" sz="2400" dirty="0" smtClean="0">
            <a:latin typeface="Times New Roman" panose="02020603050405020304" pitchFamily="18" charset="0"/>
            <a:cs typeface="Times New Roman" panose="02020603050405020304" pitchFamily="18" charset="0"/>
          </a:endParaRPr>
        </a:p>
      </dgm:t>
    </dgm:pt>
    <dgm:pt modelId="{7522DF07-F210-400F-9E08-26B0D1D6C383}" type="parTrans" cxnId="{643A416E-EDB3-4F7D-BE9F-F8E79E1C8A2E}">
      <dgm:prSet/>
      <dgm:spPr/>
      <dgm:t>
        <a:bodyPr/>
        <a:lstStyle/>
        <a:p>
          <a:endParaRPr lang="en-US"/>
        </a:p>
      </dgm:t>
    </dgm:pt>
    <dgm:pt modelId="{56237BBB-DA8A-4ADA-9C61-B4240E6B4CCE}" type="sibTrans" cxnId="{643A416E-EDB3-4F7D-BE9F-F8E79E1C8A2E}">
      <dgm:prSet/>
      <dgm:spPr/>
      <dgm:t>
        <a:bodyPr/>
        <a:lstStyle/>
        <a:p>
          <a:endParaRPr lang="en-US"/>
        </a:p>
      </dgm:t>
    </dgm:pt>
    <dgm:pt modelId="{071A70F9-94EA-4898-80E4-40B13FE16443}">
      <dgm:prSet/>
      <dgm:spPr/>
      <dgm:t>
        <a:bodyPr/>
        <a:lstStyle/>
        <a:p>
          <a:r>
            <a:rPr lang="sr-Latn-RS" dirty="0" smtClean="0">
              <a:latin typeface="Times New Roman" panose="02020603050405020304" pitchFamily="18" charset="0"/>
              <a:cs typeface="Times New Roman" panose="02020603050405020304" pitchFamily="18" charset="0"/>
            </a:rPr>
            <a:t>Definitive</a:t>
          </a:r>
          <a:r>
            <a:rPr lang="sr-Latn-RS" baseline="0" dirty="0" smtClean="0">
              <a:latin typeface="Times New Roman" panose="02020603050405020304" pitchFamily="18" charset="0"/>
              <a:cs typeface="Times New Roman" panose="02020603050405020304" pitchFamily="18" charset="0"/>
            </a:rPr>
            <a:t> clinical confirmed</a:t>
          </a:r>
          <a:endParaRPr lang="en-IE" dirty="0">
            <a:latin typeface="Times New Roman" panose="02020603050405020304" pitchFamily="18" charset="0"/>
            <a:cs typeface="Times New Roman" panose="02020603050405020304" pitchFamily="18" charset="0"/>
          </a:endParaRPr>
        </a:p>
      </dgm:t>
    </dgm:pt>
    <dgm:pt modelId="{08A8B7D6-99B7-444C-B9B9-96B6765D40F3}" type="parTrans" cxnId="{303CAE55-88F4-4249-B39F-FF2CE7CA86F0}">
      <dgm:prSet/>
      <dgm:spPr/>
      <dgm:t>
        <a:bodyPr/>
        <a:lstStyle/>
        <a:p>
          <a:endParaRPr lang="en-US"/>
        </a:p>
      </dgm:t>
    </dgm:pt>
    <dgm:pt modelId="{F3CA4340-2637-43E1-A333-465EF7DDE5CD}" type="sibTrans" cxnId="{303CAE55-88F4-4249-B39F-FF2CE7CA86F0}">
      <dgm:prSet/>
      <dgm:spPr/>
      <dgm:t>
        <a:bodyPr/>
        <a:lstStyle/>
        <a:p>
          <a:endParaRPr lang="en-US"/>
        </a:p>
      </dgm:t>
    </dgm:pt>
    <dgm:pt modelId="{949C5B35-3CD5-47A4-803D-127614331FB8}">
      <dgm:prSet custT="1"/>
      <dgm:spPr/>
      <dgm:t>
        <a:bodyPr/>
        <a:lstStyle/>
        <a:p>
          <a:r>
            <a:rPr lang="sr-Latn-RS" sz="2400" dirty="0" smtClean="0">
              <a:latin typeface="Times New Roman" panose="02020603050405020304" pitchFamily="18" charset="0"/>
              <a:cs typeface="Times New Roman" panose="02020603050405020304" pitchFamily="18" charset="0"/>
            </a:rPr>
            <a:t>Symmetrical</a:t>
          </a:r>
        </a:p>
        <a:p>
          <a:r>
            <a:rPr lang="sr-Latn-RS" sz="2400" dirty="0" smtClean="0">
              <a:latin typeface="Times New Roman" panose="02020603050405020304" pitchFamily="18" charset="0"/>
              <a:cs typeface="Times New Roman" panose="02020603050405020304" pitchFamily="18" charset="0"/>
            </a:rPr>
            <a:t>(chronic)</a:t>
          </a:r>
          <a:endParaRPr lang="sr-Cyrl-CS" sz="2400" dirty="0" smtClean="0">
            <a:latin typeface="Times New Roman" panose="02020603050405020304" pitchFamily="18" charset="0"/>
            <a:cs typeface="Times New Roman" panose="02020603050405020304" pitchFamily="18" charset="0"/>
          </a:endParaRPr>
        </a:p>
      </dgm:t>
    </dgm:pt>
    <dgm:pt modelId="{D080D43C-386E-480C-BDA8-EBE4B97D2DCD}" type="parTrans" cxnId="{9782AB1A-CC35-4EEC-A9F3-FC115088FBFE}">
      <dgm:prSet/>
      <dgm:spPr/>
      <dgm:t>
        <a:bodyPr/>
        <a:lstStyle/>
        <a:p>
          <a:endParaRPr lang="en-US"/>
        </a:p>
      </dgm:t>
    </dgm:pt>
    <dgm:pt modelId="{EE5C28B8-3537-4566-A013-33A1CC5EDB8B}" type="sibTrans" cxnId="{9782AB1A-CC35-4EEC-A9F3-FC115088FBFE}">
      <dgm:prSet/>
      <dgm:spPr/>
      <dgm:t>
        <a:bodyPr/>
        <a:lstStyle/>
        <a:p>
          <a:endParaRPr lang="en-US"/>
        </a:p>
      </dgm:t>
    </dgm:pt>
    <dgm:pt modelId="{3B37677B-CF16-49A2-B979-99DDC43D475E}">
      <dgm:prSet custT="1"/>
      <dgm:spPr/>
      <dgm:t>
        <a:bodyPr/>
        <a:lstStyle/>
        <a:p>
          <a:r>
            <a:rPr lang="sr-Latn-RS" sz="2400" dirty="0" smtClean="0">
              <a:latin typeface="Times New Roman" panose="02020603050405020304" pitchFamily="18" charset="0"/>
              <a:cs typeface="Times New Roman" panose="02020603050405020304" pitchFamily="18" charset="0"/>
            </a:rPr>
            <a:t>Asymmetrical</a:t>
          </a:r>
        </a:p>
        <a:p>
          <a:r>
            <a:rPr lang="sr-Latn-RS" sz="2400" dirty="0" smtClean="0">
              <a:latin typeface="Times New Roman" panose="02020603050405020304" pitchFamily="18" charset="0"/>
              <a:cs typeface="Times New Roman" panose="02020603050405020304" pitchFamily="18" charset="0"/>
            </a:rPr>
            <a:t>(acute)</a:t>
          </a:r>
          <a:endParaRPr lang="en-IE" sz="2400" dirty="0">
            <a:latin typeface="Times New Roman" panose="02020603050405020304" pitchFamily="18" charset="0"/>
            <a:cs typeface="Times New Roman" panose="02020603050405020304" pitchFamily="18" charset="0"/>
          </a:endParaRPr>
        </a:p>
      </dgm:t>
    </dgm:pt>
    <dgm:pt modelId="{853D735D-C88F-4D13-B438-292C6E55E370}" type="parTrans" cxnId="{43FA5F5F-0C29-4907-9C45-09553D4C67A8}">
      <dgm:prSet/>
      <dgm:spPr/>
      <dgm:t>
        <a:bodyPr/>
        <a:lstStyle/>
        <a:p>
          <a:endParaRPr lang="en-US"/>
        </a:p>
      </dgm:t>
    </dgm:pt>
    <dgm:pt modelId="{29234B34-E050-46EA-A68F-D18960A8F338}" type="sibTrans" cxnId="{43FA5F5F-0C29-4907-9C45-09553D4C67A8}">
      <dgm:prSet/>
      <dgm:spPr/>
      <dgm:t>
        <a:bodyPr/>
        <a:lstStyle/>
        <a:p>
          <a:endParaRPr lang="en-US"/>
        </a:p>
      </dgm:t>
    </dgm:pt>
    <dgm:pt modelId="{DEBE6C3F-8F5A-41A6-8681-447F9BDF67A3}" type="pres">
      <dgm:prSet presAssocID="{4C91304D-2991-43E6-806C-4E6BA3AEB212}" presName="diagram" presStyleCnt="0">
        <dgm:presLayoutVars>
          <dgm:chPref val="1"/>
          <dgm:dir/>
          <dgm:animOne val="branch"/>
          <dgm:animLvl val="lvl"/>
          <dgm:resizeHandles/>
        </dgm:presLayoutVars>
      </dgm:prSet>
      <dgm:spPr/>
      <dgm:t>
        <a:bodyPr/>
        <a:lstStyle/>
        <a:p>
          <a:endParaRPr lang="en-US"/>
        </a:p>
      </dgm:t>
    </dgm:pt>
    <dgm:pt modelId="{D21489C0-3611-4ABC-8E93-FFDECE0B23FE}" type="pres">
      <dgm:prSet presAssocID="{26CA4F80-0831-4470-A52D-57C87CB4091C}" presName="root" presStyleCnt="0"/>
      <dgm:spPr/>
    </dgm:pt>
    <dgm:pt modelId="{CA26623B-921E-482C-9523-44E2CA082885}" type="pres">
      <dgm:prSet presAssocID="{26CA4F80-0831-4470-A52D-57C87CB4091C}" presName="rootComposite" presStyleCnt="0"/>
      <dgm:spPr/>
    </dgm:pt>
    <dgm:pt modelId="{FD43E6CB-BBEF-4BBC-AADE-1B8A5496FF6E}" type="pres">
      <dgm:prSet presAssocID="{26CA4F80-0831-4470-A52D-57C87CB4091C}" presName="rootText" presStyleLbl="node1" presStyleIdx="0" presStyleCnt="2"/>
      <dgm:spPr/>
      <dgm:t>
        <a:bodyPr/>
        <a:lstStyle/>
        <a:p>
          <a:endParaRPr lang="en-US"/>
        </a:p>
      </dgm:t>
    </dgm:pt>
    <dgm:pt modelId="{4839EA17-8680-4E14-B1F0-8DFE30F0A7D8}" type="pres">
      <dgm:prSet presAssocID="{26CA4F80-0831-4470-A52D-57C87CB4091C}" presName="rootConnector" presStyleLbl="node1" presStyleIdx="0" presStyleCnt="2"/>
      <dgm:spPr/>
      <dgm:t>
        <a:bodyPr/>
        <a:lstStyle/>
        <a:p>
          <a:endParaRPr lang="en-US"/>
        </a:p>
      </dgm:t>
    </dgm:pt>
    <dgm:pt modelId="{2425E4EB-CD30-44B9-AF04-E3907D19214B}" type="pres">
      <dgm:prSet presAssocID="{26CA4F80-0831-4470-A52D-57C87CB4091C}" presName="childShape" presStyleCnt="0"/>
      <dgm:spPr/>
    </dgm:pt>
    <dgm:pt modelId="{1DD2074F-CD69-43E1-BB9D-6552C8707627}" type="pres">
      <dgm:prSet presAssocID="{7522DF07-F210-400F-9E08-26B0D1D6C383}" presName="Name13" presStyleLbl="parChTrans1D2" presStyleIdx="0" presStyleCnt="4"/>
      <dgm:spPr/>
      <dgm:t>
        <a:bodyPr/>
        <a:lstStyle/>
        <a:p>
          <a:endParaRPr lang="en-US"/>
        </a:p>
      </dgm:t>
    </dgm:pt>
    <dgm:pt modelId="{E11EA0BD-9683-4796-BF60-36AEBB9C65EF}" type="pres">
      <dgm:prSet presAssocID="{FD092856-8C97-4096-8790-849C569868E3}" presName="childText" presStyleLbl="bgAcc1" presStyleIdx="0" presStyleCnt="4">
        <dgm:presLayoutVars>
          <dgm:bulletEnabled val="1"/>
        </dgm:presLayoutVars>
      </dgm:prSet>
      <dgm:spPr/>
      <dgm:t>
        <a:bodyPr/>
        <a:lstStyle/>
        <a:p>
          <a:endParaRPr lang="en-US"/>
        </a:p>
      </dgm:t>
    </dgm:pt>
    <dgm:pt modelId="{3D181DE0-FDF3-46EC-BC0B-F9115CE41F45}" type="pres">
      <dgm:prSet presAssocID="{08A8B7D6-99B7-444C-B9B9-96B6765D40F3}" presName="Name13" presStyleLbl="parChTrans1D2" presStyleIdx="1" presStyleCnt="4"/>
      <dgm:spPr/>
      <dgm:t>
        <a:bodyPr/>
        <a:lstStyle/>
        <a:p>
          <a:endParaRPr lang="en-US"/>
        </a:p>
      </dgm:t>
    </dgm:pt>
    <dgm:pt modelId="{06F67BFC-939E-4D10-97BF-C84BC96D9822}" type="pres">
      <dgm:prSet presAssocID="{071A70F9-94EA-4898-80E4-40B13FE16443}" presName="childText" presStyleLbl="bgAcc1" presStyleIdx="1" presStyleCnt="4">
        <dgm:presLayoutVars>
          <dgm:bulletEnabled val="1"/>
        </dgm:presLayoutVars>
      </dgm:prSet>
      <dgm:spPr/>
      <dgm:t>
        <a:bodyPr/>
        <a:lstStyle/>
        <a:p>
          <a:endParaRPr lang="en-US"/>
        </a:p>
      </dgm:t>
    </dgm:pt>
    <dgm:pt modelId="{6A26CB36-4486-4DA1-B028-3F80EA75E0DE}" type="pres">
      <dgm:prSet presAssocID="{AD05B493-E3FB-4747-921B-BDD340B588DE}" presName="root" presStyleCnt="0"/>
      <dgm:spPr/>
    </dgm:pt>
    <dgm:pt modelId="{69AADA06-9346-43DE-B615-07C2AC571635}" type="pres">
      <dgm:prSet presAssocID="{AD05B493-E3FB-4747-921B-BDD340B588DE}" presName="rootComposite" presStyleCnt="0"/>
      <dgm:spPr/>
    </dgm:pt>
    <dgm:pt modelId="{2059CB66-B7F6-461A-A2D4-455027EFD654}" type="pres">
      <dgm:prSet presAssocID="{AD05B493-E3FB-4747-921B-BDD340B588DE}" presName="rootText" presStyleLbl="node1" presStyleIdx="1" presStyleCnt="2"/>
      <dgm:spPr/>
      <dgm:t>
        <a:bodyPr/>
        <a:lstStyle/>
        <a:p>
          <a:endParaRPr lang="en-US"/>
        </a:p>
      </dgm:t>
    </dgm:pt>
    <dgm:pt modelId="{F518CAB1-4891-4783-9911-03A094478DBC}" type="pres">
      <dgm:prSet presAssocID="{AD05B493-E3FB-4747-921B-BDD340B588DE}" presName="rootConnector" presStyleLbl="node1" presStyleIdx="1" presStyleCnt="2"/>
      <dgm:spPr/>
      <dgm:t>
        <a:bodyPr/>
        <a:lstStyle/>
        <a:p>
          <a:endParaRPr lang="en-US"/>
        </a:p>
      </dgm:t>
    </dgm:pt>
    <dgm:pt modelId="{240ABF25-3893-4EC7-A439-94CEAA78AF9D}" type="pres">
      <dgm:prSet presAssocID="{AD05B493-E3FB-4747-921B-BDD340B588DE}" presName="childShape" presStyleCnt="0"/>
      <dgm:spPr/>
    </dgm:pt>
    <dgm:pt modelId="{6C461081-2F37-44F5-8DDE-8DBA7452BDF2}" type="pres">
      <dgm:prSet presAssocID="{D080D43C-386E-480C-BDA8-EBE4B97D2DCD}" presName="Name13" presStyleLbl="parChTrans1D2" presStyleIdx="2" presStyleCnt="4"/>
      <dgm:spPr/>
      <dgm:t>
        <a:bodyPr/>
        <a:lstStyle/>
        <a:p>
          <a:endParaRPr lang="en-US"/>
        </a:p>
      </dgm:t>
    </dgm:pt>
    <dgm:pt modelId="{2A970036-2F5E-4147-9BB2-6F5E4E183AF1}" type="pres">
      <dgm:prSet presAssocID="{949C5B35-3CD5-47A4-803D-127614331FB8}" presName="childText" presStyleLbl="bgAcc1" presStyleIdx="2" presStyleCnt="4" custScaleX="121219">
        <dgm:presLayoutVars>
          <dgm:bulletEnabled val="1"/>
        </dgm:presLayoutVars>
      </dgm:prSet>
      <dgm:spPr/>
      <dgm:t>
        <a:bodyPr/>
        <a:lstStyle/>
        <a:p>
          <a:endParaRPr lang="en-US"/>
        </a:p>
      </dgm:t>
    </dgm:pt>
    <dgm:pt modelId="{779A74C5-26B7-42F4-94BD-BB811D3902AF}" type="pres">
      <dgm:prSet presAssocID="{853D735D-C88F-4D13-B438-292C6E55E370}" presName="Name13" presStyleLbl="parChTrans1D2" presStyleIdx="3" presStyleCnt="4"/>
      <dgm:spPr/>
      <dgm:t>
        <a:bodyPr/>
        <a:lstStyle/>
        <a:p>
          <a:endParaRPr lang="en-US"/>
        </a:p>
      </dgm:t>
    </dgm:pt>
    <dgm:pt modelId="{C7B3D214-0CA0-4FB8-8D1F-5FC8737407D1}" type="pres">
      <dgm:prSet presAssocID="{3B37677B-CF16-49A2-B979-99DDC43D475E}" presName="childText" presStyleLbl="bgAcc1" presStyleIdx="3" presStyleCnt="4" custScaleX="119875">
        <dgm:presLayoutVars>
          <dgm:bulletEnabled val="1"/>
        </dgm:presLayoutVars>
      </dgm:prSet>
      <dgm:spPr/>
      <dgm:t>
        <a:bodyPr/>
        <a:lstStyle/>
        <a:p>
          <a:endParaRPr lang="en-US"/>
        </a:p>
      </dgm:t>
    </dgm:pt>
  </dgm:ptLst>
  <dgm:cxnLst>
    <dgm:cxn modelId="{341AB812-A834-46E4-AAC2-E0BCF79FC5E0}" type="presOf" srcId="{4C91304D-2991-43E6-806C-4E6BA3AEB212}" destId="{DEBE6C3F-8F5A-41A6-8681-447F9BDF67A3}" srcOrd="0" destOrd="0" presId="urn:microsoft.com/office/officeart/2005/8/layout/hierarchy3"/>
    <dgm:cxn modelId="{643A416E-EDB3-4F7D-BE9F-F8E79E1C8A2E}" srcId="{26CA4F80-0831-4470-A52D-57C87CB4091C}" destId="{FD092856-8C97-4096-8790-849C569868E3}" srcOrd="0" destOrd="0" parTransId="{7522DF07-F210-400F-9E08-26B0D1D6C383}" sibTransId="{56237BBB-DA8A-4ADA-9C61-B4240E6B4CCE}"/>
    <dgm:cxn modelId="{CA69E9D9-2971-4935-87A2-A8648CCFBE08}" type="presOf" srcId="{AD05B493-E3FB-4747-921B-BDD340B588DE}" destId="{2059CB66-B7F6-461A-A2D4-455027EFD654}" srcOrd="0" destOrd="0" presId="urn:microsoft.com/office/officeart/2005/8/layout/hierarchy3"/>
    <dgm:cxn modelId="{A1C595B4-ABBF-4660-B5E1-6C99F5EEBAE2}" type="presOf" srcId="{26CA4F80-0831-4470-A52D-57C87CB4091C}" destId="{4839EA17-8680-4E14-B1F0-8DFE30F0A7D8}" srcOrd="1" destOrd="0" presId="urn:microsoft.com/office/officeart/2005/8/layout/hierarchy3"/>
    <dgm:cxn modelId="{A1AF5E16-2618-4432-8C92-26E6BDECDE8C}" srcId="{4C91304D-2991-43E6-806C-4E6BA3AEB212}" destId="{26CA4F80-0831-4470-A52D-57C87CB4091C}" srcOrd="0" destOrd="0" parTransId="{598B87B6-77D7-4242-9139-635028D12944}" sibTransId="{F3AA0A89-04A0-4A1F-B3C2-37C9AF3804E3}"/>
    <dgm:cxn modelId="{254B3950-0D63-457D-8429-EB90639FB452}" srcId="{4C91304D-2991-43E6-806C-4E6BA3AEB212}" destId="{AD05B493-E3FB-4747-921B-BDD340B588DE}" srcOrd="1" destOrd="0" parTransId="{E6C6C828-66D7-4E30-BA55-5140DF545D2E}" sibTransId="{1C19916C-94C6-43A6-9AC4-B11178BCEF42}"/>
    <dgm:cxn modelId="{13240C07-C1FC-491E-BA28-E4C4DADC01B2}" type="presOf" srcId="{071A70F9-94EA-4898-80E4-40B13FE16443}" destId="{06F67BFC-939E-4D10-97BF-C84BC96D9822}" srcOrd="0" destOrd="0" presId="urn:microsoft.com/office/officeart/2005/8/layout/hierarchy3"/>
    <dgm:cxn modelId="{0005581B-3761-4ECC-B60F-AB89648EB890}" type="presOf" srcId="{08A8B7D6-99B7-444C-B9B9-96B6765D40F3}" destId="{3D181DE0-FDF3-46EC-BC0B-F9115CE41F45}" srcOrd="0" destOrd="0" presId="urn:microsoft.com/office/officeart/2005/8/layout/hierarchy3"/>
    <dgm:cxn modelId="{C522201E-8E64-496A-BE13-7352D4547EFA}" type="presOf" srcId="{853D735D-C88F-4D13-B438-292C6E55E370}" destId="{779A74C5-26B7-42F4-94BD-BB811D3902AF}" srcOrd="0" destOrd="0" presId="urn:microsoft.com/office/officeart/2005/8/layout/hierarchy3"/>
    <dgm:cxn modelId="{9782AB1A-CC35-4EEC-A9F3-FC115088FBFE}" srcId="{AD05B493-E3FB-4747-921B-BDD340B588DE}" destId="{949C5B35-3CD5-47A4-803D-127614331FB8}" srcOrd="0" destOrd="0" parTransId="{D080D43C-386E-480C-BDA8-EBE4B97D2DCD}" sibTransId="{EE5C28B8-3537-4566-A013-33A1CC5EDB8B}"/>
    <dgm:cxn modelId="{E77D516A-1860-456A-B400-7F32C2E044B9}" type="presOf" srcId="{D080D43C-386E-480C-BDA8-EBE4B97D2DCD}" destId="{6C461081-2F37-44F5-8DDE-8DBA7452BDF2}" srcOrd="0" destOrd="0" presId="urn:microsoft.com/office/officeart/2005/8/layout/hierarchy3"/>
    <dgm:cxn modelId="{43FA5F5F-0C29-4907-9C45-09553D4C67A8}" srcId="{AD05B493-E3FB-4747-921B-BDD340B588DE}" destId="{3B37677B-CF16-49A2-B979-99DDC43D475E}" srcOrd="1" destOrd="0" parTransId="{853D735D-C88F-4D13-B438-292C6E55E370}" sibTransId="{29234B34-E050-46EA-A68F-D18960A8F338}"/>
    <dgm:cxn modelId="{B3247063-48DA-4697-A781-B3CC579FD797}" type="presOf" srcId="{FD092856-8C97-4096-8790-849C569868E3}" destId="{E11EA0BD-9683-4796-BF60-36AEBB9C65EF}" srcOrd="0" destOrd="0" presId="urn:microsoft.com/office/officeart/2005/8/layout/hierarchy3"/>
    <dgm:cxn modelId="{A9654067-A139-4A42-B473-733C4DEE7A75}" type="presOf" srcId="{3B37677B-CF16-49A2-B979-99DDC43D475E}" destId="{C7B3D214-0CA0-4FB8-8D1F-5FC8737407D1}" srcOrd="0" destOrd="0" presId="urn:microsoft.com/office/officeart/2005/8/layout/hierarchy3"/>
    <dgm:cxn modelId="{6DD8A02E-271A-4BC1-BD36-4505EFE9568B}" type="presOf" srcId="{7522DF07-F210-400F-9E08-26B0D1D6C383}" destId="{1DD2074F-CD69-43E1-BB9D-6552C8707627}" srcOrd="0" destOrd="0" presId="urn:microsoft.com/office/officeart/2005/8/layout/hierarchy3"/>
    <dgm:cxn modelId="{DEAEBE5A-8628-4E67-9BF9-8EF0BD5EACF2}" type="presOf" srcId="{AD05B493-E3FB-4747-921B-BDD340B588DE}" destId="{F518CAB1-4891-4783-9911-03A094478DBC}" srcOrd="1" destOrd="0" presId="urn:microsoft.com/office/officeart/2005/8/layout/hierarchy3"/>
    <dgm:cxn modelId="{303CAE55-88F4-4249-B39F-FF2CE7CA86F0}" srcId="{26CA4F80-0831-4470-A52D-57C87CB4091C}" destId="{071A70F9-94EA-4898-80E4-40B13FE16443}" srcOrd="1" destOrd="0" parTransId="{08A8B7D6-99B7-444C-B9B9-96B6765D40F3}" sibTransId="{F3CA4340-2637-43E1-A333-465EF7DDE5CD}"/>
    <dgm:cxn modelId="{F4983E95-DDC5-4BBD-8A3D-BFA71D821D06}" type="presOf" srcId="{26CA4F80-0831-4470-A52D-57C87CB4091C}" destId="{FD43E6CB-BBEF-4BBC-AADE-1B8A5496FF6E}" srcOrd="0" destOrd="0" presId="urn:microsoft.com/office/officeart/2005/8/layout/hierarchy3"/>
    <dgm:cxn modelId="{73B5EE37-0646-4328-8B5D-A18868506790}" type="presOf" srcId="{949C5B35-3CD5-47A4-803D-127614331FB8}" destId="{2A970036-2F5E-4147-9BB2-6F5E4E183AF1}" srcOrd="0" destOrd="0" presId="urn:microsoft.com/office/officeart/2005/8/layout/hierarchy3"/>
    <dgm:cxn modelId="{6EE076E6-94A5-435C-A136-E64D19A943D0}" type="presParOf" srcId="{DEBE6C3F-8F5A-41A6-8681-447F9BDF67A3}" destId="{D21489C0-3611-4ABC-8E93-FFDECE0B23FE}" srcOrd="0" destOrd="0" presId="urn:microsoft.com/office/officeart/2005/8/layout/hierarchy3"/>
    <dgm:cxn modelId="{76932D7D-D4B3-425F-9C1A-16253A176900}" type="presParOf" srcId="{D21489C0-3611-4ABC-8E93-FFDECE0B23FE}" destId="{CA26623B-921E-482C-9523-44E2CA082885}" srcOrd="0" destOrd="0" presId="urn:microsoft.com/office/officeart/2005/8/layout/hierarchy3"/>
    <dgm:cxn modelId="{C007A43D-DA2D-4DFD-B764-A6AAE53593A6}" type="presParOf" srcId="{CA26623B-921E-482C-9523-44E2CA082885}" destId="{FD43E6CB-BBEF-4BBC-AADE-1B8A5496FF6E}" srcOrd="0" destOrd="0" presId="urn:microsoft.com/office/officeart/2005/8/layout/hierarchy3"/>
    <dgm:cxn modelId="{0A5604BC-83A4-4BC3-AC64-A06EAB275F37}" type="presParOf" srcId="{CA26623B-921E-482C-9523-44E2CA082885}" destId="{4839EA17-8680-4E14-B1F0-8DFE30F0A7D8}" srcOrd="1" destOrd="0" presId="urn:microsoft.com/office/officeart/2005/8/layout/hierarchy3"/>
    <dgm:cxn modelId="{68289FF2-1863-4AE0-B023-B7040F01961F}" type="presParOf" srcId="{D21489C0-3611-4ABC-8E93-FFDECE0B23FE}" destId="{2425E4EB-CD30-44B9-AF04-E3907D19214B}" srcOrd="1" destOrd="0" presId="urn:microsoft.com/office/officeart/2005/8/layout/hierarchy3"/>
    <dgm:cxn modelId="{63A7E796-3088-4DCC-8A6F-D5259F7E1CD1}" type="presParOf" srcId="{2425E4EB-CD30-44B9-AF04-E3907D19214B}" destId="{1DD2074F-CD69-43E1-BB9D-6552C8707627}" srcOrd="0" destOrd="0" presId="urn:microsoft.com/office/officeart/2005/8/layout/hierarchy3"/>
    <dgm:cxn modelId="{C4BC3C96-ED3D-49DB-9404-27FC453E3B35}" type="presParOf" srcId="{2425E4EB-CD30-44B9-AF04-E3907D19214B}" destId="{E11EA0BD-9683-4796-BF60-36AEBB9C65EF}" srcOrd="1" destOrd="0" presId="urn:microsoft.com/office/officeart/2005/8/layout/hierarchy3"/>
    <dgm:cxn modelId="{CD49F95D-BE62-4D0F-A0E8-3A52261B8BC5}" type="presParOf" srcId="{2425E4EB-CD30-44B9-AF04-E3907D19214B}" destId="{3D181DE0-FDF3-46EC-BC0B-F9115CE41F45}" srcOrd="2" destOrd="0" presId="urn:microsoft.com/office/officeart/2005/8/layout/hierarchy3"/>
    <dgm:cxn modelId="{FDC94832-9103-4C00-A6E5-BD9E80FFC566}" type="presParOf" srcId="{2425E4EB-CD30-44B9-AF04-E3907D19214B}" destId="{06F67BFC-939E-4D10-97BF-C84BC96D9822}" srcOrd="3" destOrd="0" presId="urn:microsoft.com/office/officeart/2005/8/layout/hierarchy3"/>
    <dgm:cxn modelId="{57CB1242-FF54-41F8-BD0F-7524C07A00FD}" type="presParOf" srcId="{DEBE6C3F-8F5A-41A6-8681-447F9BDF67A3}" destId="{6A26CB36-4486-4DA1-B028-3F80EA75E0DE}" srcOrd="1" destOrd="0" presId="urn:microsoft.com/office/officeart/2005/8/layout/hierarchy3"/>
    <dgm:cxn modelId="{AEA459AB-FD28-4CEE-9D11-73B2F82086C7}" type="presParOf" srcId="{6A26CB36-4486-4DA1-B028-3F80EA75E0DE}" destId="{69AADA06-9346-43DE-B615-07C2AC571635}" srcOrd="0" destOrd="0" presId="urn:microsoft.com/office/officeart/2005/8/layout/hierarchy3"/>
    <dgm:cxn modelId="{E7FB3F95-CEE5-47DE-A324-915C41E11320}" type="presParOf" srcId="{69AADA06-9346-43DE-B615-07C2AC571635}" destId="{2059CB66-B7F6-461A-A2D4-455027EFD654}" srcOrd="0" destOrd="0" presId="urn:microsoft.com/office/officeart/2005/8/layout/hierarchy3"/>
    <dgm:cxn modelId="{3CA97467-D033-4676-A7D9-201125CE2334}" type="presParOf" srcId="{69AADA06-9346-43DE-B615-07C2AC571635}" destId="{F518CAB1-4891-4783-9911-03A094478DBC}" srcOrd="1" destOrd="0" presId="urn:microsoft.com/office/officeart/2005/8/layout/hierarchy3"/>
    <dgm:cxn modelId="{074B615F-50C6-4875-94BD-0ED0D8A9611F}" type="presParOf" srcId="{6A26CB36-4486-4DA1-B028-3F80EA75E0DE}" destId="{240ABF25-3893-4EC7-A439-94CEAA78AF9D}" srcOrd="1" destOrd="0" presId="urn:microsoft.com/office/officeart/2005/8/layout/hierarchy3"/>
    <dgm:cxn modelId="{5BF1B5F4-0EFD-4C9A-A68B-E76774A1D5B0}" type="presParOf" srcId="{240ABF25-3893-4EC7-A439-94CEAA78AF9D}" destId="{6C461081-2F37-44F5-8DDE-8DBA7452BDF2}" srcOrd="0" destOrd="0" presId="urn:microsoft.com/office/officeart/2005/8/layout/hierarchy3"/>
    <dgm:cxn modelId="{D0C29CA1-224D-4E4B-899F-FE2B6A500396}" type="presParOf" srcId="{240ABF25-3893-4EC7-A439-94CEAA78AF9D}" destId="{2A970036-2F5E-4147-9BB2-6F5E4E183AF1}" srcOrd="1" destOrd="0" presId="urn:microsoft.com/office/officeart/2005/8/layout/hierarchy3"/>
    <dgm:cxn modelId="{CA39A9D7-74B4-41F4-9671-EBB32D8BC505}" type="presParOf" srcId="{240ABF25-3893-4EC7-A439-94CEAA78AF9D}" destId="{779A74C5-26B7-42F4-94BD-BB811D3902AF}" srcOrd="2" destOrd="0" presId="urn:microsoft.com/office/officeart/2005/8/layout/hierarchy3"/>
    <dgm:cxn modelId="{8331D02D-A1A2-4637-B2C5-F0CA1BE29891}" type="presParOf" srcId="{240ABF25-3893-4EC7-A439-94CEAA78AF9D}" destId="{C7B3D214-0CA0-4FB8-8D1F-5FC8737407D1}" srcOrd="3"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BA9874A-0A0B-4041-A357-BEA90C6B869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391716BF-CD38-43E5-9C56-CA6D4AAF4E20}">
      <dgm:prSet phldrT="[Text]" custT="1"/>
      <dgm:spPr/>
      <dgm:t>
        <a:bodyPr/>
        <a:lstStyle/>
        <a:p>
          <a:r>
            <a:rPr lang="sr-Latn-RS" sz="2400" dirty="0" smtClean="0">
              <a:latin typeface="Times New Roman" panose="02020603050405020304" pitchFamily="18" charset="0"/>
              <a:cs typeface="Times New Roman" panose="02020603050405020304" pitchFamily="18" charset="0"/>
            </a:rPr>
            <a:t>Optimal glycoregulation</a:t>
          </a:r>
          <a:endParaRPr lang="en-US" sz="2400" dirty="0">
            <a:latin typeface="Times New Roman" panose="02020603050405020304" pitchFamily="18" charset="0"/>
            <a:cs typeface="Times New Roman" panose="02020603050405020304" pitchFamily="18" charset="0"/>
          </a:endParaRPr>
        </a:p>
      </dgm:t>
    </dgm:pt>
    <dgm:pt modelId="{5D46B7EF-79FA-4E4A-AD9B-2D4FF128F17E}" type="parTrans" cxnId="{B0EF7C8B-F5F6-483F-857F-AFDABBF0E4CC}">
      <dgm:prSet/>
      <dgm:spPr/>
      <dgm:t>
        <a:bodyPr/>
        <a:lstStyle/>
        <a:p>
          <a:endParaRPr lang="en-US"/>
        </a:p>
      </dgm:t>
    </dgm:pt>
    <dgm:pt modelId="{43F89938-79B1-4702-A3A9-2EA2C86DC83C}" type="sibTrans" cxnId="{B0EF7C8B-F5F6-483F-857F-AFDABBF0E4CC}">
      <dgm:prSet/>
      <dgm:spPr/>
      <dgm:t>
        <a:bodyPr/>
        <a:lstStyle/>
        <a:p>
          <a:endParaRPr lang="en-US"/>
        </a:p>
      </dgm:t>
    </dgm:pt>
    <dgm:pt modelId="{29C7BCED-55A8-4B82-AAB5-E92A132DB19A}">
      <dgm:prSet phldrT="[Text]" custT="1"/>
      <dgm:spPr/>
      <dgm:t>
        <a:bodyPr/>
        <a:lstStyle/>
        <a:p>
          <a:r>
            <a:rPr lang="sr-Latn-RS" sz="2400" dirty="0" smtClean="0">
              <a:latin typeface="Times New Roman" panose="02020603050405020304" pitchFamily="18" charset="0"/>
              <a:cs typeface="Times New Roman" panose="02020603050405020304" pitchFamily="18" charset="0"/>
            </a:rPr>
            <a:t>Elimination</a:t>
          </a:r>
          <a:r>
            <a:rPr lang="sr-Latn-RS" sz="2400" baseline="0" dirty="0" smtClean="0">
              <a:latin typeface="Times New Roman" panose="02020603050405020304" pitchFamily="18" charset="0"/>
              <a:cs typeface="Times New Roman" panose="02020603050405020304" pitchFamily="18" charset="0"/>
            </a:rPr>
            <a:t> of risk factors</a:t>
          </a:r>
          <a:endParaRPr lang="en-US" sz="2400" dirty="0">
            <a:latin typeface="Times New Roman" panose="02020603050405020304" pitchFamily="18" charset="0"/>
            <a:cs typeface="Times New Roman" panose="02020603050405020304" pitchFamily="18" charset="0"/>
          </a:endParaRPr>
        </a:p>
      </dgm:t>
    </dgm:pt>
    <dgm:pt modelId="{743AB6EB-E1DA-4624-93CA-22A76F8A034A}" type="parTrans" cxnId="{92DC6646-7062-4D5D-AFDB-66ADE7901360}">
      <dgm:prSet/>
      <dgm:spPr/>
      <dgm:t>
        <a:bodyPr/>
        <a:lstStyle/>
        <a:p>
          <a:endParaRPr lang="en-US"/>
        </a:p>
      </dgm:t>
    </dgm:pt>
    <dgm:pt modelId="{6E8C4055-EEF1-4365-8D8C-7C61CB7B1C42}" type="sibTrans" cxnId="{92DC6646-7062-4D5D-AFDB-66ADE7901360}">
      <dgm:prSet/>
      <dgm:spPr/>
      <dgm:t>
        <a:bodyPr/>
        <a:lstStyle/>
        <a:p>
          <a:endParaRPr lang="en-US"/>
        </a:p>
      </dgm:t>
    </dgm:pt>
    <dgm:pt modelId="{01128BBD-69C7-4DE1-A582-A14DA695A421}">
      <dgm:prSet phldrT="[Text]" custT="1"/>
      <dgm:spPr/>
      <dgm:t>
        <a:bodyPr/>
        <a:lstStyle/>
        <a:p>
          <a:r>
            <a:rPr lang="sr-Latn-RS" sz="2400" dirty="0" smtClean="0">
              <a:latin typeface="Times New Roman" panose="02020603050405020304" pitchFamily="18" charset="0"/>
              <a:cs typeface="Times New Roman" panose="02020603050405020304" pitchFamily="18" charset="0"/>
            </a:rPr>
            <a:t>Symptomatic</a:t>
          </a:r>
          <a:r>
            <a:rPr lang="sr-Latn-RS" sz="2400" baseline="0" dirty="0" smtClean="0">
              <a:latin typeface="Times New Roman" panose="02020603050405020304" pitchFamily="18" charset="0"/>
              <a:cs typeface="Times New Roman" panose="02020603050405020304" pitchFamily="18" charset="0"/>
            </a:rPr>
            <a:t> therapy</a:t>
          </a:r>
          <a:endParaRPr lang="en-US" sz="2400" dirty="0">
            <a:latin typeface="Times New Roman" panose="02020603050405020304" pitchFamily="18" charset="0"/>
            <a:cs typeface="Times New Roman" panose="02020603050405020304" pitchFamily="18" charset="0"/>
          </a:endParaRPr>
        </a:p>
      </dgm:t>
    </dgm:pt>
    <dgm:pt modelId="{A7EB6177-7E0F-4E81-8E1E-1E4668C91722}" type="parTrans" cxnId="{65049F46-3B18-4CB6-BDF8-D94A21D090D8}">
      <dgm:prSet/>
      <dgm:spPr/>
      <dgm:t>
        <a:bodyPr/>
        <a:lstStyle/>
        <a:p>
          <a:endParaRPr lang="en-US"/>
        </a:p>
      </dgm:t>
    </dgm:pt>
    <dgm:pt modelId="{7242F347-7BBE-42C7-AF1D-160ADF37A4F9}" type="sibTrans" cxnId="{65049F46-3B18-4CB6-BDF8-D94A21D090D8}">
      <dgm:prSet/>
      <dgm:spPr/>
      <dgm:t>
        <a:bodyPr/>
        <a:lstStyle/>
        <a:p>
          <a:endParaRPr lang="en-US"/>
        </a:p>
      </dgm:t>
    </dgm:pt>
    <dgm:pt modelId="{83B9600A-42E4-4B77-A6DB-E162105B3A83}" type="pres">
      <dgm:prSet presAssocID="{1BA9874A-0A0B-4041-A357-BEA90C6B8696}" presName="linear" presStyleCnt="0">
        <dgm:presLayoutVars>
          <dgm:dir/>
          <dgm:animLvl val="lvl"/>
          <dgm:resizeHandles val="exact"/>
        </dgm:presLayoutVars>
      </dgm:prSet>
      <dgm:spPr/>
      <dgm:t>
        <a:bodyPr/>
        <a:lstStyle/>
        <a:p>
          <a:endParaRPr lang="en-US"/>
        </a:p>
      </dgm:t>
    </dgm:pt>
    <dgm:pt modelId="{795C0CD6-4C2E-46E6-A5DE-431E12B2A144}" type="pres">
      <dgm:prSet presAssocID="{391716BF-CD38-43E5-9C56-CA6D4AAF4E20}" presName="parentLin" presStyleCnt="0"/>
      <dgm:spPr/>
    </dgm:pt>
    <dgm:pt modelId="{50BDC32F-45C2-4166-BDCA-B570A368C0CD}" type="pres">
      <dgm:prSet presAssocID="{391716BF-CD38-43E5-9C56-CA6D4AAF4E20}" presName="parentLeftMargin" presStyleLbl="node1" presStyleIdx="0" presStyleCnt="3"/>
      <dgm:spPr/>
      <dgm:t>
        <a:bodyPr/>
        <a:lstStyle/>
        <a:p>
          <a:endParaRPr lang="en-US"/>
        </a:p>
      </dgm:t>
    </dgm:pt>
    <dgm:pt modelId="{409C18F0-C08C-45FB-9F3E-3360D7D42853}" type="pres">
      <dgm:prSet presAssocID="{391716BF-CD38-43E5-9C56-CA6D4AAF4E20}" presName="parentText" presStyleLbl="node1" presStyleIdx="0" presStyleCnt="3">
        <dgm:presLayoutVars>
          <dgm:chMax val="0"/>
          <dgm:bulletEnabled val="1"/>
        </dgm:presLayoutVars>
      </dgm:prSet>
      <dgm:spPr/>
      <dgm:t>
        <a:bodyPr/>
        <a:lstStyle/>
        <a:p>
          <a:endParaRPr lang="en-US"/>
        </a:p>
      </dgm:t>
    </dgm:pt>
    <dgm:pt modelId="{63A2CF4D-DC4A-44D5-BEAB-61E778F0F003}" type="pres">
      <dgm:prSet presAssocID="{391716BF-CD38-43E5-9C56-CA6D4AAF4E20}" presName="negativeSpace" presStyleCnt="0"/>
      <dgm:spPr/>
    </dgm:pt>
    <dgm:pt modelId="{DB7CB62D-C53F-49B1-8F53-244AA3607A08}" type="pres">
      <dgm:prSet presAssocID="{391716BF-CD38-43E5-9C56-CA6D4AAF4E20}" presName="childText" presStyleLbl="conFgAcc1" presStyleIdx="0" presStyleCnt="3">
        <dgm:presLayoutVars>
          <dgm:bulletEnabled val="1"/>
        </dgm:presLayoutVars>
      </dgm:prSet>
      <dgm:spPr/>
    </dgm:pt>
    <dgm:pt modelId="{B274EF02-3DAF-4560-B1E7-368D88677B45}" type="pres">
      <dgm:prSet presAssocID="{43F89938-79B1-4702-A3A9-2EA2C86DC83C}" presName="spaceBetweenRectangles" presStyleCnt="0"/>
      <dgm:spPr/>
    </dgm:pt>
    <dgm:pt modelId="{4E3A9EB3-DD36-4E1F-9404-42E98B19DCF4}" type="pres">
      <dgm:prSet presAssocID="{29C7BCED-55A8-4B82-AAB5-E92A132DB19A}" presName="parentLin" presStyleCnt="0"/>
      <dgm:spPr/>
    </dgm:pt>
    <dgm:pt modelId="{2C7FD151-1AE8-41C4-910F-213086E93EBD}" type="pres">
      <dgm:prSet presAssocID="{29C7BCED-55A8-4B82-AAB5-E92A132DB19A}" presName="parentLeftMargin" presStyleLbl="node1" presStyleIdx="0" presStyleCnt="3"/>
      <dgm:spPr/>
      <dgm:t>
        <a:bodyPr/>
        <a:lstStyle/>
        <a:p>
          <a:endParaRPr lang="en-US"/>
        </a:p>
      </dgm:t>
    </dgm:pt>
    <dgm:pt modelId="{90996D77-626A-4598-B23E-9435AEB3A961}" type="pres">
      <dgm:prSet presAssocID="{29C7BCED-55A8-4B82-AAB5-E92A132DB19A}" presName="parentText" presStyleLbl="node1" presStyleIdx="1" presStyleCnt="3">
        <dgm:presLayoutVars>
          <dgm:chMax val="0"/>
          <dgm:bulletEnabled val="1"/>
        </dgm:presLayoutVars>
      </dgm:prSet>
      <dgm:spPr/>
      <dgm:t>
        <a:bodyPr/>
        <a:lstStyle/>
        <a:p>
          <a:endParaRPr lang="en-US"/>
        </a:p>
      </dgm:t>
    </dgm:pt>
    <dgm:pt modelId="{43598030-FC13-40D8-89B9-4DFC9F1B664F}" type="pres">
      <dgm:prSet presAssocID="{29C7BCED-55A8-4B82-AAB5-E92A132DB19A}" presName="negativeSpace" presStyleCnt="0"/>
      <dgm:spPr/>
    </dgm:pt>
    <dgm:pt modelId="{804DFE1E-2326-4141-9F5A-C0FD948C1DB0}" type="pres">
      <dgm:prSet presAssocID="{29C7BCED-55A8-4B82-AAB5-E92A132DB19A}" presName="childText" presStyleLbl="conFgAcc1" presStyleIdx="1" presStyleCnt="3">
        <dgm:presLayoutVars>
          <dgm:bulletEnabled val="1"/>
        </dgm:presLayoutVars>
      </dgm:prSet>
      <dgm:spPr/>
    </dgm:pt>
    <dgm:pt modelId="{5B1F7A58-6BF8-435F-BD7A-C1655CC49ADC}" type="pres">
      <dgm:prSet presAssocID="{6E8C4055-EEF1-4365-8D8C-7C61CB7B1C42}" presName="spaceBetweenRectangles" presStyleCnt="0"/>
      <dgm:spPr/>
    </dgm:pt>
    <dgm:pt modelId="{F1B95047-0D78-433E-9508-D0F8318CAA75}" type="pres">
      <dgm:prSet presAssocID="{01128BBD-69C7-4DE1-A582-A14DA695A421}" presName="parentLin" presStyleCnt="0"/>
      <dgm:spPr/>
    </dgm:pt>
    <dgm:pt modelId="{EDB900E9-353B-4773-B9F2-3566B0496255}" type="pres">
      <dgm:prSet presAssocID="{01128BBD-69C7-4DE1-A582-A14DA695A421}" presName="parentLeftMargin" presStyleLbl="node1" presStyleIdx="1" presStyleCnt="3"/>
      <dgm:spPr/>
      <dgm:t>
        <a:bodyPr/>
        <a:lstStyle/>
        <a:p>
          <a:endParaRPr lang="en-US"/>
        </a:p>
      </dgm:t>
    </dgm:pt>
    <dgm:pt modelId="{26715671-A273-4628-9D89-03979535A849}" type="pres">
      <dgm:prSet presAssocID="{01128BBD-69C7-4DE1-A582-A14DA695A421}" presName="parentText" presStyleLbl="node1" presStyleIdx="2" presStyleCnt="3" custLinFactNeighborX="-8641" custLinFactNeighborY="3719">
        <dgm:presLayoutVars>
          <dgm:chMax val="0"/>
          <dgm:bulletEnabled val="1"/>
        </dgm:presLayoutVars>
      </dgm:prSet>
      <dgm:spPr/>
      <dgm:t>
        <a:bodyPr/>
        <a:lstStyle/>
        <a:p>
          <a:endParaRPr lang="en-US"/>
        </a:p>
      </dgm:t>
    </dgm:pt>
    <dgm:pt modelId="{8FA6E044-6370-457A-98CC-92E717672505}" type="pres">
      <dgm:prSet presAssocID="{01128BBD-69C7-4DE1-A582-A14DA695A421}" presName="negativeSpace" presStyleCnt="0"/>
      <dgm:spPr/>
    </dgm:pt>
    <dgm:pt modelId="{91763580-71DB-4903-B4BB-5E998F54A15F}" type="pres">
      <dgm:prSet presAssocID="{01128BBD-69C7-4DE1-A582-A14DA695A421}" presName="childText" presStyleLbl="conFgAcc1" presStyleIdx="2" presStyleCnt="3">
        <dgm:presLayoutVars>
          <dgm:bulletEnabled val="1"/>
        </dgm:presLayoutVars>
      </dgm:prSet>
      <dgm:spPr/>
    </dgm:pt>
  </dgm:ptLst>
  <dgm:cxnLst>
    <dgm:cxn modelId="{A5D1A56D-B740-4FE2-96F0-6238EC07F999}" type="presOf" srcId="{01128BBD-69C7-4DE1-A582-A14DA695A421}" destId="{26715671-A273-4628-9D89-03979535A849}" srcOrd="1" destOrd="0" presId="urn:microsoft.com/office/officeart/2005/8/layout/list1"/>
    <dgm:cxn modelId="{92DC6646-7062-4D5D-AFDB-66ADE7901360}" srcId="{1BA9874A-0A0B-4041-A357-BEA90C6B8696}" destId="{29C7BCED-55A8-4B82-AAB5-E92A132DB19A}" srcOrd="1" destOrd="0" parTransId="{743AB6EB-E1DA-4624-93CA-22A76F8A034A}" sibTransId="{6E8C4055-EEF1-4365-8D8C-7C61CB7B1C42}"/>
    <dgm:cxn modelId="{86C88262-E1B0-4C7F-AE6F-D280CA016494}" type="presOf" srcId="{29C7BCED-55A8-4B82-AAB5-E92A132DB19A}" destId="{2C7FD151-1AE8-41C4-910F-213086E93EBD}" srcOrd="0" destOrd="0" presId="urn:microsoft.com/office/officeart/2005/8/layout/list1"/>
    <dgm:cxn modelId="{B0EF7C8B-F5F6-483F-857F-AFDABBF0E4CC}" srcId="{1BA9874A-0A0B-4041-A357-BEA90C6B8696}" destId="{391716BF-CD38-43E5-9C56-CA6D4AAF4E20}" srcOrd="0" destOrd="0" parTransId="{5D46B7EF-79FA-4E4A-AD9B-2D4FF128F17E}" sibTransId="{43F89938-79B1-4702-A3A9-2EA2C86DC83C}"/>
    <dgm:cxn modelId="{93C93E92-D06C-483D-B725-62D2D118443F}" type="presOf" srcId="{29C7BCED-55A8-4B82-AAB5-E92A132DB19A}" destId="{90996D77-626A-4598-B23E-9435AEB3A961}" srcOrd="1" destOrd="0" presId="urn:microsoft.com/office/officeart/2005/8/layout/list1"/>
    <dgm:cxn modelId="{E81B4B9D-C185-47CA-9ECF-D1FEBA99944F}" type="presOf" srcId="{391716BF-CD38-43E5-9C56-CA6D4AAF4E20}" destId="{409C18F0-C08C-45FB-9F3E-3360D7D42853}" srcOrd="1" destOrd="0" presId="urn:microsoft.com/office/officeart/2005/8/layout/list1"/>
    <dgm:cxn modelId="{B8EBB701-E76D-49E9-B431-D62D822237E2}" type="presOf" srcId="{01128BBD-69C7-4DE1-A582-A14DA695A421}" destId="{EDB900E9-353B-4773-B9F2-3566B0496255}" srcOrd="0" destOrd="0" presId="urn:microsoft.com/office/officeart/2005/8/layout/list1"/>
    <dgm:cxn modelId="{65049F46-3B18-4CB6-BDF8-D94A21D090D8}" srcId="{1BA9874A-0A0B-4041-A357-BEA90C6B8696}" destId="{01128BBD-69C7-4DE1-A582-A14DA695A421}" srcOrd="2" destOrd="0" parTransId="{A7EB6177-7E0F-4E81-8E1E-1E4668C91722}" sibTransId="{7242F347-7BBE-42C7-AF1D-160ADF37A4F9}"/>
    <dgm:cxn modelId="{FF2601E1-4160-4C21-AC52-24593D3B8CD3}" type="presOf" srcId="{1BA9874A-0A0B-4041-A357-BEA90C6B8696}" destId="{83B9600A-42E4-4B77-A6DB-E162105B3A83}" srcOrd="0" destOrd="0" presId="urn:microsoft.com/office/officeart/2005/8/layout/list1"/>
    <dgm:cxn modelId="{93BF2B84-A438-4A14-A372-C919F0026555}" type="presOf" srcId="{391716BF-CD38-43E5-9C56-CA6D4AAF4E20}" destId="{50BDC32F-45C2-4166-BDCA-B570A368C0CD}" srcOrd="0" destOrd="0" presId="urn:microsoft.com/office/officeart/2005/8/layout/list1"/>
    <dgm:cxn modelId="{C435AFFD-CDD0-49ED-9669-404594A80175}" type="presParOf" srcId="{83B9600A-42E4-4B77-A6DB-E162105B3A83}" destId="{795C0CD6-4C2E-46E6-A5DE-431E12B2A144}" srcOrd="0" destOrd="0" presId="urn:microsoft.com/office/officeart/2005/8/layout/list1"/>
    <dgm:cxn modelId="{DF39FDC1-0CF0-4D7D-B73D-DE4F51A62711}" type="presParOf" srcId="{795C0CD6-4C2E-46E6-A5DE-431E12B2A144}" destId="{50BDC32F-45C2-4166-BDCA-B570A368C0CD}" srcOrd="0" destOrd="0" presId="urn:microsoft.com/office/officeart/2005/8/layout/list1"/>
    <dgm:cxn modelId="{3AEEB734-F068-41FE-8411-7C78C008B6E5}" type="presParOf" srcId="{795C0CD6-4C2E-46E6-A5DE-431E12B2A144}" destId="{409C18F0-C08C-45FB-9F3E-3360D7D42853}" srcOrd="1" destOrd="0" presId="urn:microsoft.com/office/officeart/2005/8/layout/list1"/>
    <dgm:cxn modelId="{45F70755-4F6D-455B-8648-A54F63B4F75D}" type="presParOf" srcId="{83B9600A-42E4-4B77-A6DB-E162105B3A83}" destId="{63A2CF4D-DC4A-44D5-BEAB-61E778F0F003}" srcOrd="1" destOrd="0" presId="urn:microsoft.com/office/officeart/2005/8/layout/list1"/>
    <dgm:cxn modelId="{C9E43D0E-CAC2-4E15-9891-D657ADF175B2}" type="presParOf" srcId="{83B9600A-42E4-4B77-A6DB-E162105B3A83}" destId="{DB7CB62D-C53F-49B1-8F53-244AA3607A08}" srcOrd="2" destOrd="0" presId="urn:microsoft.com/office/officeart/2005/8/layout/list1"/>
    <dgm:cxn modelId="{8A330EED-9A9A-4508-985D-6193CBA00D87}" type="presParOf" srcId="{83B9600A-42E4-4B77-A6DB-E162105B3A83}" destId="{B274EF02-3DAF-4560-B1E7-368D88677B45}" srcOrd="3" destOrd="0" presId="urn:microsoft.com/office/officeart/2005/8/layout/list1"/>
    <dgm:cxn modelId="{96DCFEE4-48B3-4227-AB9A-AB1351D42BEC}" type="presParOf" srcId="{83B9600A-42E4-4B77-A6DB-E162105B3A83}" destId="{4E3A9EB3-DD36-4E1F-9404-42E98B19DCF4}" srcOrd="4" destOrd="0" presId="urn:microsoft.com/office/officeart/2005/8/layout/list1"/>
    <dgm:cxn modelId="{DD9DEDAC-1EE2-4505-9057-C048498411F5}" type="presParOf" srcId="{4E3A9EB3-DD36-4E1F-9404-42E98B19DCF4}" destId="{2C7FD151-1AE8-41C4-910F-213086E93EBD}" srcOrd="0" destOrd="0" presId="urn:microsoft.com/office/officeart/2005/8/layout/list1"/>
    <dgm:cxn modelId="{7BF44B3B-A5EA-49B7-AB53-B1627C64EF9C}" type="presParOf" srcId="{4E3A9EB3-DD36-4E1F-9404-42E98B19DCF4}" destId="{90996D77-626A-4598-B23E-9435AEB3A961}" srcOrd="1" destOrd="0" presId="urn:microsoft.com/office/officeart/2005/8/layout/list1"/>
    <dgm:cxn modelId="{482467C8-C3B4-4CAA-A580-19A11658147A}" type="presParOf" srcId="{83B9600A-42E4-4B77-A6DB-E162105B3A83}" destId="{43598030-FC13-40D8-89B9-4DFC9F1B664F}" srcOrd="5" destOrd="0" presId="urn:microsoft.com/office/officeart/2005/8/layout/list1"/>
    <dgm:cxn modelId="{4CCCEA12-0EB4-4320-80E6-2B08C7D60C17}" type="presParOf" srcId="{83B9600A-42E4-4B77-A6DB-E162105B3A83}" destId="{804DFE1E-2326-4141-9F5A-C0FD948C1DB0}" srcOrd="6" destOrd="0" presId="urn:microsoft.com/office/officeart/2005/8/layout/list1"/>
    <dgm:cxn modelId="{28E4BA7F-C8AD-4134-B4D4-D1F2D1FBBC0D}" type="presParOf" srcId="{83B9600A-42E4-4B77-A6DB-E162105B3A83}" destId="{5B1F7A58-6BF8-435F-BD7A-C1655CC49ADC}" srcOrd="7" destOrd="0" presId="urn:microsoft.com/office/officeart/2005/8/layout/list1"/>
    <dgm:cxn modelId="{0156E7BC-5A7D-409A-A3D3-9E932BD7402B}" type="presParOf" srcId="{83B9600A-42E4-4B77-A6DB-E162105B3A83}" destId="{F1B95047-0D78-433E-9508-D0F8318CAA75}" srcOrd="8" destOrd="0" presId="urn:microsoft.com/office/officeart/2005/8/layout/list1"/>
    <dgm:cxn modelId="{A8A9E7D3-4DF1-4D9F-ACBC-867E607C285F}" type="presParOf" srcId="{F1B95047-0D78-433E-9508-D0F8318CAA75}" destId="{EDB900E9-353B-4773-B9F2-3566B0496255}" srcOrd="0" destOrd="0" presId="urn:microsoft.com/office/officeart/2005/8/layout/list1"/>
    <dgm:cxn modelId="{4A6F5689-AE6F-437E-A278-1B894E0452DD}" type="presParOf" srcId="{F1B95047-0D78-433E-9508-D0F8318CAA75}" destId="{26715671-A273-4628-9D89-03979535A849}" srcOrd="1" destOrd="0" presId="urn:microsoft.com/office/officeart/2005/8/layout/list1"/>
    <dgm:cxn modelId="{0DA1A885-2238-4346-8A8F-393A5E0E12AF}" type="presParOf" srcId="{83B9600A-42E4-4B77-A6DB-E162105B3A83}" destId="{8FA6E044-6370-457A-98CC-92E717672505}" srcOrd="9" destOrd="0" presId="urn:microsoft.com/office/officeart/2005/8/layout/list1"/>
    <dgm:cxn modelId="{9548247C-6B28-46FB-8487-57A425647CE7}" type="presParOf" srcId="{83B9600A-42E4-4B77-A6DB-E162105B3A83}" destId="{91763580-71DB-4903-B4BB-5E998F54A15F}"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DCFCD0-FD34-4ABE-AB99-84B137E60F7C}">
      <dsp:nvSpPr>
        <dsp:cNvPr id="0" name=""/>
        <dsp:cNvSpPr/>
      </dsp:nvSpPr>
      <dsp:spPr>
        <a:xfrm>
          <a:off x="0" y="437213"/>
          <a:ext cx="9906000" cy="6804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99015BC-86F1-4E0C-90A3-C0024241194D}">
      <dsp:nvSpPr>
        <dsp:cNvPr id="0" name=""/>
        <dsp:cNvSpPr/>
      </dsp:nvSpPr>
      <dsp:spPr>
        <a:xfrm>
          <a:off x="553913" y="0"/>
          <a:ext cx="6934200" cy="79704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2096" tIns="0" rIns="262096" bIns="0" numCol="1" spcCol="1270" anchor="ctr" anchorCtr="0">
          <a:noAutofit/>
        </a:bodyPr>
        <a:lstStyle/>
        <a:p>
          <a:pPr lvl="0" algn="l" defTabSz="1066800">
            <a:lnSpc>
              <a:spcPct val="90000"/>
            </a:lnSpc>
            <a:spcBef>
              <a:spcPct val="0"/>
            </a:spcBef>
            <a:spcAft>
              <a:spcPct val="35000"/>
            </a:spcAft>
          </a:pPr>
          <a:r>
            <a:rPr lang="sr-Latn-RS" sz="2400" kern="1200" dirty="0" smtClean="0">
              <a:latin typeface="Times New Roman" panose="02020603050405020304" pitchFamily="18" charset="0"/>
              <a:cs typeface="Times New Roman" panose="02020603050405020304" pitchFamily="18" charset="0"/>
            </a:rPr>
            <a:t>Primary, inherited polyneurpathies</a:t>
          </a:r>
          <a:endParaRPr lang="sr-Cyrl-CS" sz="2400" kern="1200" dirty="0" smtClean="0">
            <a:latin typeface="Times New Roman" panose="02020603050405020304" pitchFamily="18" charset="0"/>
            <a:cs typeface="Times New Roman" panose="02020603050405020304" pitchFamily="18" charset="0"/>
          </a:endParaRPr>
        </a:p>
      </dsp:txBody>
      <dsp:txXfrm>
        <a:off x="592821" y="38908"/>
        <a:ext cx="6856384" cy="719224"/>
      </dsp:txXfrm>
    </dsp:sp>
    <dsp:sp modelId="{3B468638-1109-4BED-8317-2A1A78B4079A}">
      <dsp:nvSpPr>
        <dsp:cNvPr id="0" name=""/>
        <dsp:cNvSpPr/>
      </dsp:nvSpPr>
      <dsp:spPr>
        <a:xfrm>
          <a:off x="0" y="1629915"/>
          <a:ext cx="9906000" cy="6804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A59425-606E-4860-BB02-6102DC8B1E4F}">
      <dsp:nvSpPr>
        <dsp:cNvPr id="0" name=""/>
        <dsp:cNvSpPr/>
      </dsp:nvSpPr>
      <dsp:spPr>
        <a:xfrm>
          <a:off x="495300" y="1231395"/>
          <a:ext cx="6934200" cy="79704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2096" tIns="0" rIns="262096" bIns="0" numCol="1" spcCol="1270" anchor="ctr" anchorCtr="0">
          <a:noAutofit/>
        </a:bodyPr>
        <a:lstStyle/>
        <a:p>
          <a:pPr lvl="0" algn="l" defTabSz="1066800">
            <a:lnSpc>
              <a:spcPct val="90000"/>
            </a:lnSpc>
            <a:spcBef>
              <a:spcPct val="0"/>
            </a:spcBef>
            <a:spcAft>
              <a:spcPct val="35000"/>
            </a:spcAft>
          </a:pPr>
          <a:r>
            <a:rPr lang="sr-Latn-RS" sz="2400" kern="1200" dirty="0" smtClean="0">
              <a:latin typeface="Times New Roman" panose="02020603050405020304" pitchFamily="18" charset="0"/>
              <a:cs typeface="Times New Roman" panose="02020603050405020304" pitchFamily="18" charset="0"/>
            </a:rPr>
            <a:t>Secundary,</a:t>
          </a:r>
          <a:r>
            <a:rPr lang="sr-Latn-RS" sz="2400" kern="1200" baseline="0" dirty="0" smtClean="0">
              <a:latin typeface="Times New Roman" panose="02020603050405020304" pitchFamily="18" charset="0"/>
              <a:cs typeface="Times New Roman" panose="02020603050405020304" pitchFamily="18" charset="0"/>
            </a:rPr>
            <a:t> inherited polyneuropathies</a:t>
          </a:r>
          <a:endParaRPr lang="sr-Cyrl-CS" sz="2400" kern="1200" dirty="0" smtClean="0">
            <a:latin typeface="Times New Roman" panose="02020603050405020304" pitchFamily="18" charset="0"/>
            <a:cs typeface="Times New Roman" panose="02020603050405020304" pitchFamily="18" charset="0"/>
          </a:endParaRPr>
        </a:p>
      </dsp:txBody>
      <dsp:txXfrm>
        <a:off x="534208" y="1270303"/>
        <a:ext cx="6856384" cy="719224"/>
      </dsp:txXfrm>
    </dsp:sp>
    <dsp:sp modelId="{4AF4731B-E061-463A-9BFD-773ECEF52DBD}">
      <dsp:nvSpPr>
        <dsp:cNvPr id="0" name=""/>
        <dsp:cNvSpPr/>
      </dsp:nvSpPr>
      <dsp:spPr>
        <a:xfrm>
          <a:off x="0" y="2854636"/>
          <a:ext cx="9906000" cy="6804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BEC052-39B5-43B8-9DCB-F32150508F48}">
      <dsp:nvSpPr>
        <dsp:cNvPr id="0" name=""/>
        <dsp:cNvSpPr/>
      </dsp:nvSpPr>
      <dsp:spPr>
        <a:xfrm>
          <a:off x="445834" y="2472813"/>
          <a:ext cx="6934200" cy="79704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2096" tIns="0" rIns="262096" bIns="0" numCol="1" spcCol="1270" anchor="ctr" anchorCtr="0">
          <a:noAutofit/>
        </a:bodyPr>
        <a:lstStyle/>
        <a:p>
          <a:pPr lvl="0" algn="l" defTabSz="1066800">
            <a:lnSpc>
              <a:spcPct val="90000"/>
            </a:lnSpc>
            <a:spcBef>
              <a:spcPct val="0"/>
            </a:spcBef>
            <a:spcAft>
              <a:spcPct val="35000"/>
            </a:spcAft>
          </a:pPr>
          <a:r>
            <a:rPr lang="sr-Latn-RS" sz="2400" kern="1200" dirty="0" smtClean="0">
              <a:latin typeface="Times New Roman" panose="02020603050405020304" pitchFamily="18" charset="0"/>
              <a:cs typeface="Times New Roman" panose="02020603050405020304" pitchFamily="18" charset="0"/>
            </a:rPr>
            <a:t>Aquired polyneuropathies</a:t>
          </a:r>
          <a:endParaRPr lang="en-IE" sz="2400" kern="1200" dirty="0">
            <a:latin typeface="Times New Roman" panose="02020603050405020304" pitchFamily="18" charset="0"/>
            <a:cs typeface="Times New Roman" panose="02020603050405020304" pitchFamily="18" charset="0"/>
          </a:endParaRPr>
        </a:p>
      </dsp:txBody>
      <dsp:txXfrm>
        <a:off x="484742" y="2511721"/>
        <a:ext cx="6856384" cy="7192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43E6CB-BBEF-4BBC-AADE-1B8A5496FF6E}">
      <dsp:nvSpPr>
        <dsp:cNvPr id="0" name=""/>
        <dsp:cNvSpPr/>
      </dsp:nvSpPr>
      <dsp:spPr>
        <a:xfrm>
          <a:off x="2313718" y="2094"/>
          <a:ext cx="2181448" cy="1090724"/>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sr-Latn-RS" sz="2800" kern="1200" dirty="0" smtClean="0">
              <a:latin typeface="Times New Roman" panose="02020603050405020304" pitchFamily="18" charset="0"/>
              <a:cs typeface="Times New Roman" panose="02020603050405020304" pitchFamily="18" charset="0"/>
            </a:rPr>
            <a:t>Diabetic</a:t>
          </a:r>
          <a:r>
            <a:rPr lang="sr-Latn-RS" sz="2800" kern="1200" baseline="0" dirty="0" smtClean="0">
              <a:latin typeface="Times New Roman" panose="02020603050405020304" pitchFamily="18" charset="0"/>
              <a:cs typeface="Times New Roman" panose="02020603050405020304" pitchFamily="18" charset="0"/>
            </a:rPr>
            <a:t> neruopathy</a:t>
          </a:r>
          <a:endParaRPr lang="en-US" sz="2800" kern="1200" dirty="0">
            <a:latin typeface="Times New Roman" panose="02020603050405020304" pitchFamily="18" charset="0"/>
            <a:cs typeface="Times New Roman" panose="02020603050405020304" pitchFamily="18" charset="0"/>
          </a:endParaRPr>
        </a:p>
      </dsp:txBody>
      <dsp:txXfrm>
        <a:off x="2345664" y="34040"/>
        <a:ext cx="2117556" cy="1026832"/>
      </dsp:txXfrm>
    </dsp:sp>
    <dsp:sp modelId="{1DD2074F-CD69-43E1-BB9D-6552C8707627}">
      <dsp:nvSpPr>
        <dsp:cNvPr id="0" name=""/>
        <dsp:cNvSpPr/>
      </dsp:nvSpPr>
      <dsp:spPr>
        <a:xfrm>
          <a:off x="2531862" y="1092818"/>
          <a:ext cx="218144" cy="818043"/>
        </a:xfrm>
        <a:custGeom>
          <a:avLst/>
          <a:gdLst/>
          <a:ahLst/>
          <a:cxnLst/>
          <a:rect l="0" t="0" r="0" b="0"/>
          <a:pathLst>
            <a:path>
              <a:moveTo>
                <a:pt x="0" y="0"/>
              </a:moveTo>
              <a:lnTo>
                <a:pt x="0" y="818043"/>
              </a:lnTo>
              <a:lnTo>
                <a:pt x="218144" y="818043"/>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11EA0BD-9683-4796-BF60-36AEBB9C65EF}">
      <dsp:nvSpPr>
        <dsp:cNvPr id="0" name=""/>
        <dsp:cNvSpPr/>
      </dsp:nvSpPr>
      <dsp:spPr>
        <a:xfrm>
          <a:off x="2750007" y="1365499"/>
          <a:ext cx="1745158" cy="1090724"/>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sr-Latn-RS" sz="2400" kern="1200" dirty="0" smtClean="0">
              <a:latin typeface="Times New Roman" panose="02020603050405020304" pitchFamily="18" charset="0"/>
              <a:cs typeface="Times New Roman" panose="02020603050405020304" pitchFamily="18" charset="0"/>
            </a:rPr>
            <a:t>Subclinical</a:t>
          </a:r>
          <a:r>
            <a:rPr lang="sr-Latn-RS" sz="2400" kern="1200" baseline="0" dirty="0" smtClean="0">
              <a:latin typeface="Times New Roman" panose="02020603050405020304" pitchFamily="18" charset="0"/>
              <a:cs typeface="Times New Roman" panose="02020603050405020304" pitchFamily="18" charset="0"/>
            </a:rPr>
            <a:t> (ENG)</a:t>
          </a:r>
          <a:endParaRPr lang="sr-Cyrl-CS" sz="2400" kern="1200" dirty="0" smtClean="0">
            <a:latin typeface="Times New Roman" panose="02020603050405020304" pitchFamily="18" charset="0"/>
            <a:cs typeface="Times New Roman" panose="02020603050405020304" pitchFamily="18" charset="0"/>
          </a:endParaRPr>
        </a:p>
      </dsp:txBody>
      <dsp:txXfrm>
        <a:off x="2781953" y="1397445"/>
        <a:ext cx="1681266" cy="1026832"/>
      </dsp:txXfrm>
    </dsp:sp>
    <dsp:sp modelId="{3D181DE0-FDF3-46EC-BC0B-F9115CE41F45}">
      <dsp:nvSpPr>
        <dsp:cNvPr id="0" name=""/>
        <dsp:cNvSpPr/>
      </dsp:nvSpPr>
      <dsp:spPr>
        <a:xfrm>
          <a:off x="2531862" y="1092818"/>
          <a:ext cx="218144" cy="2181448"/>
        </a:xfrm>
        <a:custGeom>
          <a:avLst/>
          <a:gdLst/>
          <a:ahLst/>
          <a:cxnLst/>
          <a:rect l="0" t="0" r="0" b="0"/>
          <a:pathLst>
            <a:path>
              <a:moveTo>
                <a:pt x="0" y="0"/>
              </a:moveTo>
              <a:lnTo>
                <a:pt x="0" y="2181448"/>
              </a:lnTo>
              <a:lnTo>
                <a:pt x="218144" y="2181448"/>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F67BFC-939E-4D10-97BF-C84BC96D9822}">
      <dsp:nvSpPr>
        <dsp:cNvPr id="0" name=""/>
        <dsp:cNvSpPr/>
      </dsp:nvSpPr>
      <dsp:spPr>
        <a:xfrm>
          <a:off x="2750007" y="2728904"/>
          <a:ext cx="1745158" cy="1090724"/>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sr-Latn-RS" sz="2400" kern="1200" dirty="0" smtClean="0">
              <a:latin typeface="Times New Roman" panose="02020603050405020304" pitchFamily="18" charset="0"/>
              <a:cs typeface="Times New Roman" panose="02020603050405020304" pitchFamily="18" charset="0"/>
            </a:rPr>
            <a:t>Definitive</a:t>
          </a:r>
          <a:r>
            <a:rPr lang="sr-Latn-RS" sz="2400" kern="1200" baseline="0" dirty="0" smtClean="0">
              <a:latin typeface="Times New Roman" panose="02020603050405020304" pitchFamily="18" charset="0"/>
              <a:cs typeface="Times New Roman" panose="02020603050405020304" pitchFamily="18" charset="0"/>
            </a:rPr>
            <a:t> clinical confirmed</a:t>
          </a:r>
          <a:endParaRPr lang="en-IE" sz="2400" kern="1200" dirty="0">
            <a:latin typeface="Times New Roman" panose="02020603050405020304" pitchFamily="18" charset="0"/>
            <a:cs typeface="Times New Roman" panose="02020603050405020304" pitchFamily="18" charset="0"/>
          </a:endParaRPr>
        </a:p>
      </dsp:txBody>
      <dsp:txXfrm>
        <a:off x="2781953" y="2760850"/>
        <a:ext cx="1681266" cy="1026832"/>
      </dsp:txXfrm>
    </dsp:sp>
    <dsp:sp modelId="{2059CB66-B7F6-461A-A2D4-455027EFD654}">
      <dsp:nvSpPr>
        <dsp:cNvPr id="0" name=""/>
        <dsp:cNvSpPr/>
      </dsp:nvSpPr>
      <dsp:spPr>
        <a:xfrm>
          <a:off x="5040528" y="2094"/>
          <a:ext cx="2181448" cy="1090724"/>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sr-Latn-RS" sz="2800" kern="1200" dirty="0" smtClean="0">
              <a:latin typeface="Times New Roman" panose="02020603050405020304" pitchFamily="18" charset="0"/>
              <a:cs typeface="Times New Roman" panose="02020603050405020304" pitchFamily="18" charset="0"/>
            </a:rPr>
            <a:t>Diabetic</a:t>
          </a:r>
          <a:r>
            <a:rPr lang="sr-Latn-RS" sz="2800" kern="1200" baseline="0" dirty="0" smtClean="0">
              <a:latin typeface="Times New Roman" panose="02020603050405020304" pitchFamily="18" charset="0"/>
              <a:cs typeface="Times New Roman" panose="02020603050405020304" pitchFamily="18" charset="0"/>
            </a:rPr>
            <a:t> neuropathy</a:t>
          </a:r>
          <a:endParaRPr lang="en-US" sz="2800" kern="1200" dirty="0">
            <a:latin typeface="Times New Roman" panose="02020603050405020304" pitchFamily="18" charset="0"/>
            <a:cs typeface="Times New Roman" panose="02020603050405020304" pitchFamily="18" charset="0"/>
          </a:endParaRPr>
        </a:p>
      </dsp:txBody>
      <dsp:txXfrm>
        <a:off x="5072474" y="34040"/>
        <a:ext cx="2117556" cy="1026832"/>
      </dsp:txXfrm>
    </dsp:sp>
    <dsp:sp modelId="{6C461081-2F37-44F5-8DDE-8DBA7452BDF2}">
      <dsp:nvSpPr>
        <dsp:cNvPr id="0" name=""/>
        <dsp:cNvSpPr/>
      </dsp:nvSpPr>
      <dsp:spPr>
        <a:xfrm>
          <a:off x="5258673" y="1092818"/>
          <a:ext cx="218144" cy="818043"/>
        </a:xfrm>
        <a:custGeom>
          <a:avLst/>
          <a:gdLst/>
          <a:ahLst/>
          <a:cxnLst/>
          <a:rect l="0" t="0" r="0" b="0"/>
          <a:pathLst>
            <a:path>
              <a:moveTo>
                <a:pt x="0" y="0"/>
              </a:moveTo>
              <a:lnTo>
                <a:pt x="0" y="818043"/>
              </a:lnTo>
              <a:lnTo>
                <a:pt x="218144" y="818043"/>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970036-2F5E-4147-9BB2-6F5E4E183AF1}">
      <dsp:nvSpPr>
        <dsp:cNvPr id="0" name=""/>
        <dsp:cNvSpPr/>
      </dsp:nvSpPr>
      <dsp:spPr>
        <a:xfrm>
          <a:off x="5476818" y="1365499"/>
          <a:ext cx="2115463" cy="1090724"/>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sr-Latn-RS" sz="2400" kern="1200" dirty="0" smtClean="0">
              <a:latin typeface="Times New Roman" panose="02020603050405020304" pitchFamily="18" charset="0"/>
              <a:cs typeface="Times New Roman" panose="02020603050405020304" pitchFamily="18" charset="0"/>
            </a:rPr>
            <a:t>Symmetrical</a:t>
          </a:r>
        </a:p>
        <a:p>
          <a:pPr lvl="0" algn="ctr" defTabSz="1066800">
            <a:lnSpc>
              <a:spcPct val="90000"/>
            </a:lnSpc>
            <a:spcBef>
              <a:spcPct val="0"/>
            </a:spcBef>
            <a:spcAft>
              <a:spcPct val="35000"/>
            </a:spcAft>
          </a:pPr>
          <a:r>
            <a:rPr lang="sr-Latn-RS" sz="2400" kern="1200" dirty="0" smtClean="0">
              <a:latin typeface="Times New Roman" panose="02020603050405020304" pitchFamily="18" charset="0"/>
              <a:cs typeface="Times New Roman" panose="02020603050405020304" pitchFamily="18" charset="0"/>
            </a:rPr>
            <a:t>(chronic)</a:t>
          </a:r>
          <a:endParaRPr lang="sr-Cyrl-CS" sz="2400" kern="1200" dirty="0" smtClean="0">
            <a:latin typeface="Times New Roman" panose="02020603050405020304" pitchFamily="18" charset="0"/>
            <a:cs typeface="Times New Roman" panose="02020603050405020304" pitchFamily="18" charset="0"/>
          </a:endParaRPr>
        </a:p>
      </dsp:txBody>
      <dsp:txXfrm>
        <a:off x="5508764" y="1397445"/>
        <a:ext cx="2051571" cy="1026832"/>
      </dsp:txXfrm>
    </dsp:sp>
    <dsp:sp modelId="{779A74C5-26B7-42F4-94BD-BB811D3902AF}">
      <dsp:nvSpPr>
        <dsp:cNvPr id="0" name=""/>
        <dsp:cNvSpPr/>
      </dsp:nvSpPr>
      <dsp:spPr>
        <a:xfrm>
          <a:off x="5258673" y="1092818"/>
          <a:ext cx="218144" cy="2181448"/>
        </a:xfrm>
        <a:custGeom>
          <a:avLst/>
          <a:gdLst/>
          <a:ahLst/>
          <a:cxnLst/>
          <a:rect l="0" t="0" r="0" b="0"/>
          <a:pathLst>
            <a:path>
              <a:moveTo>
                <a:pt x="0" y="0"/>
              </a:moveTo>
              <a:lnTo>
                <a:pt x="0" y="2181448"/>
              </a:lnTo>
              <a:lnTo>
                <a:pt x="218144" y="2181448"/>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7B3D214-0CA0-4FB8-8D1F-5FC8737407D1}">
      <dsp:nvSpPr>
        <dsp:cNvPr id="0" name=""/>
        <dsp:cNvSpPr/>
      </dsp:nvSpPr>
      <dsp:spPr>
        <a:xfrm>
          <a:off x="5476818" y="2728904"/>
          <a:ext cx="2092008" cy="1090724"/>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sr-Latn-RS" sz="2400" kern="1200" dirty="0" smtClean="0">
              <a:latin typeface="Times New Roman" panose="02020603050405020304" pitchFamily="18" charset="0"/>
              <a:cs typeface="Times New Roman" panose="02020603050405020304" pitchFamily="18" charset="0"/>
            </a:rPr>
            <a:t>Asymmetrical</a:t>
          </a:r>
        </a:p>
        <a:p>
          <a:pPr lvl="0" algn="ctr" defTabSz="1066800">
            <a:lnSpc>
              <a:spcPct val="90000"/>
            </a:lnSpc>
            <a:spcBef>
              <a:spcPct val="0"/>
            </a:spcBef>
            <a:spcAft>
              <a:spcPct val="35000"/>
            </a:spcAft>
          </a:pPr>
          <a:r>
            <a:rPr lang="sr-Latn-RS" sz="2400" kern="1200" dirty="0" smtClean="0">
              <a:latin typeface="Times New Roman" panose="02020603050405020304" pitchFamily="18" charset="0"/>
              <a:cs typeface="Times New Roman" panose="02020603050405020304" pitchFamily="18" charset="0"/>
            </a:rPr>
            <a:t>(acute)</a:t>
          </a:r>
          <a:endParaRPr lang="en-IE" sz="2400" kern="1200" dirty="0">
            <a:latin typeface="Times New Roman" panose="02020603050405020304" pitchFamily="18" charset="0"/>
            <a:cs typeface="Times New Roman" panose="02020603050405020304" pitchFamily="18" charset="0"/>
          </a:endParaRPr>
        </a:p>
      </dsp:txBody>
      <dsp:txXfrm>
        <a:off x="5508764" y="2760850"/>
        <a:ext cx="2028116" cy="10268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7CB62D-C53F-49B1-8F53-244AA3607A08}">
      <dsp:nvSpPr>
        <dsp:cNvPr id="0" name=""/>
        <dsp:cNvSpPr/>
      </dsp:nvSpPr>
      <dsp:spPr>
        <a:xfrm>
          <a:off x="0" y="405195"/>
          <a:ext cx="9906000" cy="6804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09C18F0-C08C-45FB-9F3E-3360D7D42853}">
      <dsp:nvSpPr>
        <dsp:cNvPr id="0" name=""/>
        <dsp:cNvSpPr/>
      </dsp:nvSpPr>
      <dsp:spPr>
        <a:xfrm>
          <a:off x="495300" y="6675"/>
          <a:ext cx="6934200" cy="79704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2096" tIns="0" rIns="262096" bIns="0" numCol="1" spcCol="1270" anchor="ctr" anchorCtr="0">
          <a:noAutofit/>
        </a:bodyPr>
        <a:lstStyle/>
        <a:p>
          <a:pPr lvl="0" algn="l" defTabSz="1066800">
            <a:lnSpc>
              <a:spcPct val="90000"/>
            </a:lnSpc>
            <a:spcBef>
              <a:spcPct val="0"/>
            </a:spcBef>
            <a:spcAft>
              <a:spcPct val="35000"/>
            </a:spcAft>
          </a:pPr>
          <a:r>
            <a:rPr lang="sr-Latn-RS" sz="2400" kern="1200" dirty="0" smtClean="0">
              <a:latin typeface="Times New Roman" panose="02020603050405020304" pitchFamily="18" charset="0"/>
              <a:cs typeface="Times New Roman" panose="02020603050405020304" pitchFamily="18" charset="0"/>
            </a:rPr>
            <a:t>Optimal glycoregulation</a:t>
          </a:r>
          <a:endParaRPr lang="en-US" sz="2400" kern="1200" dirty="0">
            <a:latin typeface="Times New Roman" panose="02020603050405020304" pitchFamily="18" charset="0"/>
            <a:cs typeface="Times New Roman" panose="02020603050405020304" pitchFamily="18" charset="0"/>
          </a:endParaRPr>
        </a:p>
      </dsp:txBody>
      <dsp:txXfrm>
        <a:off x="534208" y="45583"/>
        <a:ext cx="6856384" cy="719224"/>
      </dsp:txXfrm>
    </dsp:sp>
    <dsp:sp modelId="{804DFE1E-2326-4141-9F5A-C0FD948C1DB0}">
      <dsp:nvSpPr>
        <dsp:cNvPr id="0" name=""/>
        <dsp:cNvSpPr/>
      </dsp:nvSpPr>
      <dsp:spPr>
        <a:xfrm>
          <a:off x="0" y="1629915"/>
          <a:ext cx="9906000" cy="6804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0996D77-626A-4598-B23E-9435AEB3A961}">
      <dsp:nvSpPr>
        <dsp:cNvPr id="0" name=""/>
        <dsp:cNvSpPr/>
      </dsp:nvSpPr>
      <dsp:spPr>
        <a:xfrm>
          <a:off x="495300" y="1231395"/>
          <a:ext cx="6934200" cy="79704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2096" tIns="0" rIns="262096" bIns="0" numCol="1" spcCol="1270" anchor="ctr" anchorCtr="0">
          <a:noAutofit/>
        </a:bodyPr>
        <a:lstStyle/>
        <a:p>
          <a:pPr lvl="0" algn="l" defTabSz="1066800">
            <a:lnSpc>
              <a:spcPct val="90000"/>
            </a:lnSpc>
            <a:spcBef>
              <a:spcPct val="0"/>
            </a:spcBef>
            <a:spcAft>
              <a:spcPct val="35000"/>
            </a:spcAft>
          </a:pPr>
          <a:r>
            <a:rPr lang="sr-Latn-RS" sz="2400" kern="1200" dirty="0" smtClean="0">
              <a:latin typeface="Times New Roman" panose="02020603050405020304" pitchFamily="18" charset="0"/>
              <a:cs typeface="Times New Roman" panose="02020603050405020304" pitchFamily="18" charset="0"/>
            </a:rPr>
            <a:t>Elimination</a:t>
          </a:r>
          <a:r>
            <a:rPr lang="sr-Latn-RS" sz="2400" kern="1200" baseline="0" dirty="0" smtClean="0">
              <a:latin typeface="Times New Roman" panose="02020603050405020304" pitchFamily="18" charset="0"/>
              <a:cs typeface="Times New Roman" panose="02020603050405020304" pitchFamily="18" charset="0"/>
            </a:rPr>
            <a:t> of risk factors</a:t>
          </a:r>
          <a:endParaRPr lang="en-US" sz="2400" kern="1200" dirty="0">
            <a:latin typeface="Times New Roman" panose="02020603050405020304" pitchFamily="18" charset="0"/>
            <a:cs typeface="Times New Roman" panose="02020603050405020304" pitchFamily="18" charset="0"/>
          </a:endParaRPr>
        </a:p>
      </dsp:txBody>
      <dsp:txXfrm>
        <a:off x="534208" y="1270303"/>
        <a:ext cx="6856384" cy="719224"/>
      </dsp:txXfrm>
    </dsp:sp>
    <dsp:sp modelId="{91763580-71DB-4903-B4BB-5E998F54A15F}">
      <dsp:nvSpPr>
        <dsp:cNvPr id="0" name=""/>
        <dsp:cNvSpPr/>
      </dsp:nvSpPr>
      <dsp:spPr>
        <a:xfrm>
          <a:off x="0" y="2854636"/>
          <a:ext cx="9906000" cy="6804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715671-A273-4628-9D89-03979535A849}">
      <dsp:nvSpPr>
        <dsp:cNvPr id="0" name=""/>
        <dsp:cNvSpPr/>
      </dsp:nvSpPr>
      <dsp:spPr>
        <a:xfrm>
          <a:off x="452501" y="2485757"/>
          <a:ext cx="6934200" cy="79704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2096" tIns="0" rIns="262096" bIns="0" numCol="1" spcCol="1270" anchor="ctr" anchorCtr="0">
          <a:noAutofit/>
        </a:bodyPr>
        <a:lstStyle/>
        <a:p>
          <a:pPr lvl="0" algn="l" defTabSz="1066800">
            <a:lnSpc>
              <a:spcPct val="90000"/>
            </a:lnSpc>
            <a:spcBef>
              <a:spcPct val="0"/>
            </a:spcBef>
            <a:spcAft>
              <a:spcPct val="35000"/>
            </a:spcAft>
          </a:pPr>
          <a:r>
            <a:rPr lang="sr-Latn-RS" sz="2400" kern="1200" dirty="0" smtClean="0">
              <a:latin typeface="Times New Roman" panose="02020603050405020304" pitchFamily="18" charset="0"/>
              <a:cs typeface="Times New Roman" panose="02020603050405020304" pitchFamily="18" charset="0"/>
            </a:rPr>
            <a:t>Symptomatic</a:t>
          </a:r>
          <a:r>
            <a:rPr lang="sr-Latn-RS" sz="2400" kern="1200" baseline="0" dirty="0" smtClean="0">
              <a:latin typeface="Times New Roman" panose="02020603050405020304" pitchFamily="18" charset="0"/>
              <a:cs typeface="Times New Roman" panose="02020603050405020304" pitchFamily="18" charset="0"/>
            </a:rPr>
            <a:t> therapy</a:t>
          </a:r>
          <a:endParaRPr lang="en-US" sz="2400" kern="1200" dirty="0">
            <a:latin typeface="Times New Roman" panose="02020603050405020304" pitchFamily="18" charset="0"/>
            <a:cs typeface="Times New Roman" panose="02020603050405020304" pitchFamily="18" charset="0"/>
          </a:endParaRPr>
        </a:p>
      </dsp:txBody>
      <dsp:txXfrm>
        <a:off x="491409" y="2524665"/>
        <a:ext cx="6856384" cy="71922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xmlns=""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pPr/>
              <a:t>5/31/2024</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5/31/2024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5/31/2024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5/31/2024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5/31/2024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pPr/>
              <a:t>5/31/2024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pPr/>
              <a:t>5/31/2024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5/31/2024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5/31/2024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5/31/2024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pPr/>
              <a:t>5/31/2024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5/31/2024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5/31/2024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5/31/2024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pPr/>
              <a:t>5/31/2024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5/31/2024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5/31/2024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xmlns=""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5/31/2024</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76424" y="1122363"/>
            <a:ext cx="8791575" cy="1550499"/>
          </a:xfrm>
        </p:spPr>
        <p:txBody>
          <a:bodyPr>
            <a:normAutofit/>
          </a:bodyPr>
          <a:lstStyle/>
          <a:p>
            <a:r>
              <a:rPr lang="sr-Latn-RS" sz="3600" dirty="0" smtClean="0">
                <a:latin typeface="Times New Roman" panose="02020603050405020304" pitchFamily="18" charset="0"/>
                <a:cs typeface="Times New Roman" panose="02020603050405020304" pitchFamily="18" charset="0"/>
              </a:rPr>
              <a:t>Diseases of the periferal nerves</a:t>
            </a:r>
            <a:endParaRPr lang="sr-Latn-RS" sz="36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Ana  azanjac arsic</a:t>
            </a:r>
            <a:endParaRPr lang="sr-Latn-R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8458698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Ethiological classification of neuropathies</a:t>
            </a:r>
            <a:endParaRPr lang="sr-Latn-RS" sz="3200" dirty="0">
              <a:latin typeface="Times New Roman" panose="02020603050405020304" pitchFamily="18" charset="0"/>
              <a:cs typeface="Times New Roman" panose="02020603050405020304" pitchFamily="18" charset="0"/>
            </a:endParaRPr>
          </a:p>
        </p:txBody>
      </p:sp>
      <p:graphicFrame>
        <p:nvGraphicFramePr>
          <p:cNvPr id="4" name="Content Placeholder 4"/>
          <p:cNvGraphicFramePr>
            <a:graphicFrameLocks noGrp="1"/>
          </p:cNvGraphicFramePr>
          <p:nvPr>
            <p:ph idx="1"/>
            <p:extLst>
              <p:ext uri="{D42A27DB-BD31-4B8C-83A1-F6EECF244321}">
                <p14:modId xmlns:p14="http://schemas.microsoft.com/office/powerpoint/2010/main" xmlns="" val="66560479"/>
              </p:ext>
            </p:extLst>
          </p:nvPr>
        </p:nvGraphicFramePr>
        <p:xfrm>
          <a:off x="1141413" y="2249488"/>
          <a:ext cx="9906000" cy="3541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8871184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Primary inherited polyneuropathies</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sr-Latn-RS" dirty="0" smtClean="0">
                <a:latin typeface="Times New Roman" panose="02020603050405020304" pitchFamily="18" charset="0"/>
                <a:cs typeface="Times New Roman" panose="02020603050405020304" pitchFamily="18" charset="0"/>
              </a:rPr>
              <a:t>Hereditary sensor i motor neuropathies</a:t>
            </a:r>
          </a:p>
          <a:p>
            <a:r>
              <a:rPr lang="sr-Latn-RS" dirty="0" smtClean="0">
                <a:latin typeface="Times New Roman" panose="02020603050405020304" pitchFamily="18" charset="0"/>
                <a:cs typeface="Times New Roman" panose="02020603050405020304" pitchFamily="18" charset="0"/>
              </a:rPr>
              <a:t>Hereditary sensor i autonomic neuroapthies</a:t>
            </a:r>
          </a:p>
          <a:p>
            <a:r>
              <a:rPr lang="sr-Latn-RS" dirty="0" smtClean="0">
                <a:latin typeface="Times New Roman" panose="02020603050405020304" pitchFamily="18" charset="0"/>
                <a:cs typeface="Times New Roman" panose="02020603050405020304" pitchFamily="18" charset="0"/>
              </a:rPr>
              <a:t>Hereditary motor neuropathies</a:t>
            </a:r>
          </a:p>
          <a:p>
            <a:r>
              <a:rPr lang="sr-Latn-RS" dirty="0" smtClean="0">
                <a:latin typeface="Times New Roman" panose="02020603050405020304" pitchFamily="18" charset="0"/>
                <a:cs typeface="Times New Roman" panose="02020603050405020304" pitchFamily="18" charset="0"/>
              </a:rPr>
              <a:t>Hereditary recurent focal neuropathies</a:t>
            </a:r>
          </a:p>
          <a:p>
            <a:r>
              <a:rPr lang="sr-Latn-RS" dirty="0" smtClean="0">
                <a:latin typeface="Times New Roman" panose="02020603050405020304" pitchFamily="18" charset="0"/>
                <a:cs typeface="Times New Roman" panose="02020603050405020304" pitchFamily="18" charset="0"/>
              </a:rPr>
              <a:t>Hereditary neuralgic amyotrophy</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2251291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Secundary hereditary neuropathies</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41412" y="1934308"/>
            <a:ext cx="9905999" cy="3856893"/>
          </a:xfrm>
        </p:spPr>
        <p:txBody>
          <a:bodyPr>
            <a:normAutofit fontScale="85000" lnSpcReduction="20000"/>
          </a:bodyPr>
          <a:lstStyle/>
          <a:p>
            <a:r>
              <a:rPr lang="sr-Latn-RS" dirty="0" smtClean="0">
                <a:latin typeface="Times New Roman" panose="02020603050405020304" pitchFamily="18" charset="0"/>
                <a:cs typeface="Times New Roman" panose="02020603050405020304" pitchFamily="18" charset="0"/>
              </a:rPr>
              <a:t>Familial </a:t>
            </a:r>
            <a:r>
              <a:rPr lang="sr-Latn-RS" b="1" dirty="0" smtClean="0">
                <a:solidFill>
                  <a:srgbClr val="FF0000"/>
                </a:solidFill>
                <a:latin typeface="Times New Roman" panose="02020603050405020304" pitchFamily="18" charset="0"/>
                <a:cs typeface="Times New Roman" panose="02020603050405020304" pitchFamily="18" charset="0"/>
              </a:rPr>
              <a:t>amyloid </a:t>
            </a:r>
            <a:r>
              <a:rPr lang="sr-Latn-RS" dirty="0" smtClean="0">
                <a:latin typeface="Times New Roman" panose="02020603050405020304" pitchFamily="18" charset="0"/>
                <a:cs typeface="Times New Roman" panose="02020603050405020304" pitchFamily="18" charset="0"/>
              </a:rPr>
              <a:t>polyneuropathies</a:t>
            </a:r>
          </a:p>
          <a:p>
            <a:pPr marL="0" indent="0">
              <a:buNone/>
            </a:pPr>
            <a:endParaRPr lang="sr-Latn-RS" dirty="0" smtClean="0">
              <a:latin typeface="Times New Roman" panose="02020603050405020304" pitchFamily="18" charset="0"/>
              <a:cs typeface="Times New Roman" panose="02020603050405020304" pitchFamily="18" charset="0"/>
            </a:endParaRPr>
          </a:p>
          <a:p>
            <a:r>
              <a:rPr lang="sr-Latn-RS" b="1" dirty="0" smtClean="0">
                <a:solidFill>
                  <a:srgbClr val="FF0000"/>
                </a:solidFill>
                <a:latin typeface="Times New Roman" panose="02020603050405020304" pitchFamily="18" charset="0"/>
                <a:cs typeface="Times New Roman" panose="02020603050405020304" pitchFamily="18" charset="0"/>
              </a:rPr>
              <a:t>Porphiria</a:t>
            </a:r>
          </a:p>
          <a:p>
            <a:pPr marL="0" indent="0">
              <a:buNone/>
            </a:pPr>
            <a:endParaRPr lang="sr-Latn-RS" b="1" dirty="0" smtClean="0">
              <a:solidFill>
                <a:srgbClr val="FF0000"/>
              </a:solidFill>
              <a:latin typeface="Times New Roman" panose="02020603050405020304" pitchFamily="18" charset="0"/>
              <a:cs typeface="Times New Roman" panose="02020603050405020304" pitchFamily="18" charset="0"/>
            </a:endParaRPr>
          </a:p>
          <a:p>
            <a:r>
              <a:rPr lang="sr-Latn-RS" dirty="0" smtClean="0">
                <a:latin typeface="Times New Roman" panose="02020603050405020304" pitchFamily="18" charset="0"/>
                <a:cs typeface="Times New Roman" panose="02020603050405020304" pitchFamily="18" charset="0"/>
              </a:rPr>
              <a:t>Hereditary disorders of </a:t>
            </a:r>
            <a:r>
              <a:rPr lang="sr-Latn-RS" b="1" dirty="0" smtClean="0">
                <a:solidFill>
                  <a:srgbClr val="FF0000"/>
                </a:solidFill>
                <a:latin typeface="Times New Roman" panose="02020603050405020304" pitchFamily="18" charset="0"/>
                <a:cs typeface="Times New Roman" panose="02020603050405020304" pitchFamily="18" charset="0"/>
              </a:rPr>
              <a:t>lipid </a:t>
            </a:r>
            <a:r>
              <a:rPr lang="sr-Latn-RS" dirty="0" smtClean="0">
                <a:latin typeface="Times New Roman" panose="02020603050405020304" pitchFamily="18" charset="0"/>
                <a:cs typeface="Times New Roman" panose="02020603050405020304" pitchFamily="18" charset="0"/>
              </a:rPr>
              <a:t>metabolism causing neuropathy</a:t>
            </a:r>
          </a:p>
          <a:p>
            <a:pPr marL="0" indent="0">
              <a:buNone/>
            </a:pPr>
            <a:endParaRPr lang="sr-Latn-RS" dirty="0" smtClean="0">
              <a:latin typeface="Times New Roman" panose="02020603050405020304" pitchFamily="18" charset="0"/>
              <a:cs typeface="Times New Roman" panose="02020603050405020304" pitchFamily="18" charset="0"/>
            </a:endParaRPr>
          </a:p>
          <a:p>
            <a:r>
              <a:rPr lang="sr-Latn-RS" dirty="0" smtClean="0">
                <a:latin typeface="Times New Roman" panose="02020603050405020304" pitchFamily="18" charset="0"/>
                <a:cs typeface="Times New Roman" panose="02020603050405020304" pitchFamily="18" charset="0"/>
              </a:rPr>
              <a:t>Hereditary disorders of </a:t>
            </a:r>
            <a:r>
              <a:rPr lang="sr-Latn-RS" b="1" dirty="0" smtClean="0">
                <a:solidFill>
                  <a:srgbClr val="FF0000"/>
                </a:solidFill>
                <a:latin typeface="Times New Roman" panose="02020603050405020304" pitchFamily="18" charset="0"/>
                <a:cs typeface="Times New Roman" panose="02020603050405020304" pitchFamily="18" charset="0"/>
              </a:rPr>
              <a:t>lipoprotein</a:t>
            </a:r>
            <a:r>
              <a:rPr lang="sr-Latn-RS" dirty="0" smtClean="0">
                <a:latin typeface="Times New Roman" panose="02020603050405020304" pitchFamily="18" charset="0"/>
                <a:cs typeface="Times New Roman" panose="02020603050405020304" pitchFamily="18" charset="0"/>
              </a:rPr>
              <a:t> metabolsim causing neuropathy</a:t>
            </a:r>
          </a:p>
          <a:p>
            <a:pPr marL="0" indent="0">
              <a:buNone/>
            </a:pPr>
            <a:endParaRPr lang="sr-Latn-RS" dirty="0" smtClean="0">
              <a:latin typeface="Times New Roman" panose="02020603050405020304" pitchFamily="18" charset="0"/>
              <a:cs typeface="Times New Roman" panose="02020603050405020304" pitchFamily="18" charset="0"/>
            </a:endParaRPr>
          </a:p>
          <a:p>
            <a:r>
              <a:rPr lang="sr-Latn-RS" dirty="0" smtClean="0">
                <a:latin typeface="Times New Roman" panose="02020603050405020304" pitchFamily="18" charset="0"/>
                <a:cs typeface="Times New Roman" panose="02020603050405020304" pitchFamily="18" charset="0"/>
              </a:rPr>
              <a:t>Hereditary disorders of </a:t>
            </a:r>
            <a:r>
              <a:rPr lang="sr-Latn-RS" b="1" dirty="0" smtClean="0">
                <a:solidFill>
                  <a:srgbClr val="FF0000"/>
                </a:solidFill>
                <a:latin typeface="Times New Roman" panose="02020603050405020304" pitchFamily="18" charset="0"/>
                <a:cs typeface="Times New Roman" panose="02020603050405020304" pitchFamily="18" charset="0"/>
              </a:rPr>
              <a:t>carbohydrate</a:t>
            </a:r>
            <a:r>
              <a:rPr lang="sr-Latn-RS" dirty="0" smtClean="0">
                <a:latin typeface="Times New Roman" panose="02020603050405020304" pitchFamily="18" charset="0"/>
                <a:cs typeface="Times New Roman" panose="02020603050405020304" pitchFamily="18" charset="0"/>
              </a:rPr>
              <a:t> metabolism causing neuropathy</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344171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Acquired polyneuropathies</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41412" y="1793631"/>
            <a:ext cx="9905999" cy="3997570"/>
          </a:xfrm>
        </p:spPr>
        <p:txBody>
          <a:bodyPr>
            <a:normAutofit/>
          </a:bodyPr>
          <a:lstStyle/>
          <a:p>
            <a:r>
              <a:rPr lang="sr-Latn-RS" b="1" dirty="0" smtClean="0">
                <a:solidFill>
                  <a:srgbClr val="FF0000"/>
                </a:solidFill>
                <a:latin typeface="Times New Roman" panose="02020603050405020304" pitchFamily="18" charset="0"/>
                <a:cs typeface="Times New Roman" panose="02020603050405020304" pitchFamily="18" charset="0"/>
              </a:rPr>
              <a:t>Immune mediated </a:t>
            </a:r>
            <a:r>
              <a:rPr lang="sr-Latn-RS" dirty="0" smtClean="0">
                <a:latin typeface="Times New Roman" panose="02020603050405020304" pitchFamily="18" charset="0"/>
                <a:cs typeface="Times New Roman" panose="02020603050405020304" pitchFamily="18" charset="0"/>
              </a:rPr>
              <a:t>neuropathies associated with vasculitis, connective tissue disease and granulomatous disease</a:t>
            </a:r>
          </a:p>
          <a:p>
            <a:r>
              <a:rPr lang="sr-Latn-RS" b="1" dirty="0" smtClean="0">
                <a:solidFill>
                  <a:srgbClr val="FF0000"/>
                </a:solidFill>
                <a:latin typeface="Times New Roman" panose="02020603050405020304" pitchFamily="18" charset="0"/>
                <a:cs typeface="Times New Roman" panose="02020603050405020304" pitchFamily="18" charset="0"/>
              </a:rPr>
              <a:t>Metabolic and endocrine </a:t>
            </a:r>
            <a:r>
              <a:rPr lang="sr-Latn-RS" dirty="0" smtClean="0">
                <a:latin typeface="Times New Roman" panose="02020603050405020304" pitchFamily="18" charset="0"/>
                <a:cs typeface="Times New Roman" panose="02020603050405020304" pitchFamily="18" charset="0"/>
              </a:rPr>
              <a:t>neuropathies</a:t>
            </a:r>
          </a:p>
          <a:p>
            <a:r>
              <a:rPr lang="sr-Latn-RS" b="1" dirty="0" smtClean="0">
                <a:solidFill>
                  <a:srgbClr val="FF0000"/>
                </a:solidFill>
                <a:latin typeface="Times New Roman" panose="02020603050405020304" pitchFamily="18" charset="0"/>
                <a:cs typeface="Times New Roman" panose="02020603050405020304" pitchFamily="18" charset="0"/>
              </a:rPr>
              <a:t>Nutritional and alchocolic </a:t>
            </a:r>
            <a:r>
              <a:rPr lang="sr-Latn-RS" dirty="0" smtClean="0">
                <a:latin typeface="Times New Roman" panose="02020603050405020304" pitchFamily="18" charset="0"/>
                <a:cs typeface="Times New Roman" panose="02020603050405020304" pitchFamily="18" charset="0"/>
              </a:rPr>
              <a:t>neuropathies</a:t>
            </a:r>
          </a:p>
          <a:p>
            <a:r>
              <a:rPr lang="sr-Latn-RS" b="1" dirty="0" smtClean="0">
                <a:solidFill>
                  <a:srgbClr val="FF0000"/>
                </a:solidFill>
                <a:latin typeface="Times New Roman" panose="02020603050405020304" pitchFamily="18" charset="0"/>
                <a:cs typeface="Times New Roman" panose="02020603050405020304" pitchFamily="18" charset="0"/>
              </a:rPr>
              <a:t>Toxic</a:t>
            </a:r>
            <a:r>
              <a:rPr lang="sr-Latn-RS" dirty="0" smtClean="0">
                <a:latin typeface="Times New Roman" panose="02020603050405020304" pitchFamily="18" charset="0"/>
                <a:cs typeface="Times New Roman" panose="02020603050405020304" pitchFamily="18" charset="0"/>
              </a:rPr>
              <a:t> neuropathies</a:t>
            </a:r>
          </a:p>
          <a:p>
            <a:r>
              <a:rPr lang="sr-Latn-RS" b="1" dirty="0" smtClean="0">
                <a:solidFill>
                  <a:srgbClr val="FF0000"/>
                </a:solidFill>
                <a:latin typeface="Times New Roman" panose="02020603050405020304" pitchFamily="18" charset="0"/>
                <a:cs typeface="Times New Roman" panose="02020603050405020304" pitchFamily="18" charset="0"/>
              </a:rPr>
              <a:t>Infectious</a:t>
            </a:r>
            <a:r>
              <a:rPr lang="sr-Latn-RS" dirty="0" smtClean="0">
                <a:latin typeface="Times New Roman" panose="02020603050405020304" pitchFamily="18" charset="0"/>
                <a:cs typeface="Times New Roman" panose="02020603050405020304" pitchFamily="18" charset="0"/>
              </a:rPr>
              <a:t> neuropathies</a:t>
            </a:r>
          </a:p>
          <a:p>
            <a:r>
              <a:rPr lang="sr-Latn-RS" b="1" dirty="0" smtClean="0">
                <a:solidFill>
                  <a:srgbClr val="FF0000"/>
                </a:solidFill>
                <a:latin typeface="Times New Roman" panose="02020603050405020304" pitchFamily="18" charset="0"/>
                <a:cs typeface="Times New Roman" panose="02020603050405020304" pitchFamily="18" charset="0"/>
              </a:rPr>
              <a:t>Traumatic</a:t>
            </a:r>
            <a:r>
              <a:rPr lang="sr-Latn-RS" dirty="0" smtClean="0">
                <a:latin typeface="Times New Roman" panose="02020603050405020304" pitchFamily="18" charset="0"/>
                <a:cs typeface="Times New Roman" panose="02020603050405020304" pitchFamily="18" charset="0"/>
              </a:rPr>
              <a:t> neuropathies</a:t>
            </a:r>
          </a:p>
        </p:txBody>
      </p:sp>
    </p:spTree>
    <p:extLst>
      <p:ext uri="{BB962C8B-B14F-4D97-AF65-F5344CB8AC3E}">
        <p14:creationId xmlns:p14="http://schemas.microsoft.com/office/powerpoint/2010/main" xmlns="" val="13644800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717913"/>
          </a:xfrm>
        </p:spPr>
        <p:txBody>
          <a:bodyPr>
            <a:normAutofit/>
          </a:bodyPr>
          <a:lstStyle/>
          <a:p>
            <a:pPr algn="ctr"/>
            <a:r>
              <a:rPr lang="sr-Latn-RS" dirty="0" smtClean="0">
                <a:latin typeface="Times New Roman" panose="02020603050405020304" pitchFamily="18" charset="0"/>
                <a:cs typeface="Times New Roman" panose="02020603050405020304" pitchFamily="18" charset="0"/>
              </a:rPr>
              <a:t>Charcot marie tooth disease</a:t>
            </a:r>
            <a:endParaRPr lang="sr-Latn-R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41412" y="1617785"/>
            <a:ext cx="9905999" cy="4759569"/>
          </a:xfrm>
        </p:spPr>
        <p:txBody>
          <a:bodyPr>
            <a:normAutofit fontScale="85000" lnSpcReduction="10000"/>
          </a:bodyPr>
          <a:lstStyle/>
          <a:p>
            <a:r>
              <a:rPr lang="sr-Latn-RS" sz="2600" dirty="0" smtClean="0">
                <a:latin typeface="Times New Roman" panose="02020603050405020304" pitchFamily="18" charset="0"/>
                <a:cs typeface="Times New Roman" panose="02020603050405020304" pitchFamily="18" charset="0"/>
              </a:rPr>
              <a:t>Peroneal muscle atrophy-</a:t>
            </a:r>
            <a:r>
              <a:rPr lang="sr-Latn-RS" sz="2600" b="1" dirty="0" smtClean="0">
                <a:solidFill>
                  <a:srgbClr val="FF0000"/>
                </a:solidFill>
                <a:latin typeface="Times New Roman" panose="02020603050405020304" pitchFamily="18" charset="0"/>
                <a:cs typeface="Times New Roman" panose="02020603050405020304" pitchFamily="18" charset="0"/>
              </a:rPr>
              <a:t>Charcot Marie Tooth </a:t>
            </a:r>
            <a:r>
              <a:rPr lang="sr-Latn-RS" sz="2600" dirty="0" smtClean="0">
                <a:latin typeface="Times New Roman" panose="02020603050405020304" pitchFamily="18" charset="0"/>
                <a:cs typeface="Times New Roman" panose="02020603050405020304" pitchFamily="18" charset="0"/>
              </a:rPr>
              <a:t>disease</a:t>
            </a:r>
          </a:p>
          <a:p>
            <a:r>
              <a:rPr lang="sr-Latn-RS" sz="2600" dirty="0" smtClean="0">
                <a:latin typeface="Times New Roman" panose="02020603050405020304" pitchFamily="18" charset="0"/>
                <a:cs typeface="Times New Roman" panose="02020603050405020304" pitchFamily="18" charset="0"/>
              </a:rPr>
              <a:t>The most common of all inherited neurological disease</a:t>
            </a:r>
          </a:p>
          <a:p>
            <a:r>
              <a:rPr lang="sr-Latn-RS" sz="2600" dirty="0" smtClean="0">
                <a:latin typeface="Times New Roman" panose="02020603050405020304" pitchFamily="18" charset="0"/>
                <a:cs typeface="Times New Roman" panose="02020603050405020304" pitchFamily="18" charset="0"/>
              </a:rPr>
              <a:t>Beginning at the first decade</a:t>
            </a:r>
          </a:p>
          <a:p>
            <a:r>
              <a:rPr lang="sr-Latn-RS" sz="2600" dirty="0" smtClean="0">
                <a:latin typeface="Times New Roman" panose="02020603050405020304" pitchFamily="18" charset="0"/>
                <a:cs typeface="Times New Roman" panose="02020603050405020304" pitchFamily="18" charset="0"/>
              </a:rPr>
              <a:t>Atrophy of peroneal musles of foot</a:t>
            </a:r>
          </a:p>
          <a:p>
            <a:r>
              <a:rPr lang="sr-Latn-RS" sz="2600" dirty="0" smtClean="0">
                <a:latin typeface="Times New Roman" panose="02020603050405020304" pitchFamily="18" charset="0"/>
                <a:cs typeface="Times New Roman" panose="02020603050405020304" pitchFamily="18" charset="0"/>
              </a:rPr>
              <a:t>Impairment of sensibility according to the „socks and gloves“</a:t>
            </a:r>
          </a:p>
          <a:p>
            <a:r>
              <a:rPr lang="sr-Latn-RS" sz="2600" dirty="0" smtClean="0">
                <a:latin typeface="Times New Roman" panose="02020603050405020304" pitchFamily="18" charset="0"/>
                <a:cs typeface="Times New Roman" panose="02020603050405020304" pitchFamily="18" charset="0"/>
              </a:rPr>
              <a:t>Foot deformites of high arches and hammer toes</a:t>
            </a:r>
          </a:p>
          <a:p>
            <a:r>
              <a:rPr lang="sr-Latn-RS" sz="2600" dirty="0" smtClean="0">
                <a:latin typeface="Times New Roman" panose="02020603050405020304" pitchFamily="18" charset="0"/>
                <a:cs typeface="Times New Roman" panose="02020603050405020304" pitchFamily="18" charset="0"/>
              </a:rPr>
              <a:t>In adolescence,a n </a:t>
            </a:r>
            <a:r>
              <a:rPr lang="sr-Latn-RS" sz="2600" b="1" dirty="0" smtClean="0">
                <a:solidFill>
                  <a:srgbClr val="FF0000"/>
                </a:solidFill>
                <a:latin typeface="Times New Roman" panose="02020603050405020304" pitchFamily="18" charset="0"/>
                <a:cs typeface="Times New Roman" panose="02020603050405020304" pitchFamily="18" charset="0"/>
              </a:rPr>
              <a:t>„invertered champagne bottle“ </a:t>
            </a:r>
            <a:r>
              <a:rPr lang="sr-Latn-RS" sz="2600" dirty="0" smtClean="0">
                <a:latin typeface="Times New Roman" panose="02020603050405020304" pitchFamily="18" charset="0"/>
                <a:cs typeface="Times New Roman" panose="02020603050405020304" pitchFamily="18" charset="0"/>
              </a:rPr>
              <a:t>apperance of the forelegs</a:t>
            </a:r>
          </a:p>
          <a:p>
            <a:r>
              <a:rPr lang="sr-Latn-RS" sz="2600" b="1" dirty="0" smtClean="0">
                <a:solidFill>
                  <a:srgbClr val="FF0000"/>
                </a:solidFill>
                <a:latin typeface="Times New Roman" panose="02020603050405020304" pitchFamily="18" charset="0"/>
                <a:cs typeface="Times New Roman" panose="02020603050405020304" pitchFamily="18" charset="0"/>
              </a:rPr>
              <a:t>„mothers legs“</a:t>
            </a:r>
          </a:p>
          <a:p>
            <a:r>
              <a:rPr lang="sr-Latn-RS" sz="2600" dirty="0" smtClean="0">
                <a:latin typeface="Times New Roman" panose="02020603050405020304" pitchFamily="18" charset="0"/>
                <a:cs typeface="Times New Roman" panose="02020603050405020304" pitchFamily="18" charset="0"/>
              </a:rPr>
              <a:t>Droop foot </a:t>
            </a:r>
            <a:r>
              <a:rPr lang="sr-Latn-RS" sz="2600" b="1" dirty="0" smtClean="0">
                <a:solidFill>
                  <a:srgbClr val="FF0000"/>
                </a:solidFill>
                <a:latin typeface="Times New Roman" panose="02020603050405020304" pitchFamily="18" charset="0"/>
                <a:cs typeface="Times New Roman" panose="02020603050405020304" pitchFamily="18" charset="0"/>
              </a:rPr>
              <a:t>„rooster walk“</a:t>
            </a:r>
          </a:p>
          <a:p>
            <a:endParaRPr lang="sr-Latn-RS" dirty="0" smtClean="0"/>
          </a:p>
          <a:p>
            <a:endParaRPr lang="sr-Latn-RS" dirty="0" smtClean="0"/>
          </a:p>
          <a:p>
            <a:endParaRPr lang="sr-Latn-RS" dirty="0"/>
          </a:p>
        </p:txBody>
      </p:sp>
    </p:spTree>
    <p:extLst>
      <p:ext uri="{BB962C8B-B14F-4D97-AF65-F5344CB8AC3E}">
        <p14:creationId xmlns:p14="http://schemas.microsoft.com/office/powerpoint/2010/main" xmlns="" val="12103540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1116497"/>
          </a:xfrm>
        </p:spPr>
        <p:txBody>
          <a:bodyPr/>
          <a:lstStyle/>
          <a:p>
            <a:pPr algn="ctr"/>
            <a:r>
              <a:rPr lang="sr-Latn-RS" dirty="0">
                <a:latin typeface="Times New Roman" panose="02020603050405020304" pitchFamily="18" charset="0"/>
                <a:cs typeface="Times New Roman" panose="02020603050405020304" pitchFamily="18" charset="0"/>
              </a:rPr>
              <a:t>Charcot marie tooth disease</a:t>
            </a:r>
            <a:endParaRPr lang="sr-Latn-RS" dirty="0"/>
          </a:p>
        </p:txBody>
      </p:sp>
      <p:pic>
        <p:nvPicPr>
          <p:cNvPr id="4" name="Picture 2" descr="Diagnosis, natural history, and management of Charcot–Marie–Tooth disease -  The Lancet Neurology"/>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723292" y="2249487"/>
            <a:ext cx="6858000" cy="396374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530926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1412" y="2895599"/>
            <a:ext cx="9905999" cy="2895601"/>
          </a:xfrm>
        </p:spPr>
        <p:txBody>
          <a:bodyPr>
            <a:normAutofit/>
          </a:bodyPr>
          <a:lstStyle/>
          <a:p>
            <a:pPr marL="0" indent="0" algn="ctr">
              <a:buNone/>
            </a:pPr>
            <a:r>
              <a:rPr lang="sr-Latn-RS" sz="4000" dirty="0" smtClean="0">
                <a:latin typeface="Times New Roman" panose="02020603050405020304" pitchFamily="18" charset="0"/>
                <a:cs typeface="Times New Roman" panose="02020603050405020304" pitchFamily="18" charset="0"/>
              </a:rPr>
              <a:t>Secundary hereditary polyneuropathies</a:t>
            </a:r>
            <a:endParaRPr lang="sr-Latn-RS"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2596645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smtClean="0">
                <a:latin typeface="Times New Roman" panose="02020603050405020304" pitchFamily="18" charset="0"/>
                <a:cs typeface="Times New Roman" panose="02020603050405020304" pitchFamily="18" charset="0"/>
              </a:rPr>
              <a:t>Amyloid neuropathy</a:t>
            </a:r>
            <a:endParaRPr lang="sr-Latn-R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lnSpcReduction="10000"/>
          </a:bodyPr>
          <a:lstStyle/>
          <a:p>
            <a:r>
              <a:rPr lang="sr-Latn-RS" dirty="0" smtClean="0">
                <a:latin typeface="Times New Roman" panose="02020603050405020304" pitchFamily="18" charset="0"/>
                <a:cs typeface="Times New Roman" panose="02020603050405020304" pitchFamily="18" charset="0"/>
              </a:rPr>
              <a:t>Amiloid is derived from circulating paraprotein</a:t>
            </a:r>
          </a:p>
          <a:p>
            <a:r>
              <a:rPr lang="sr-Latn-RS" b="1" dirty="0" smtClean="0">
                <a:solidFill>
                  <a:srgbClr val="FF0000"/>
                </a:solidFill>
                <a:latin typeface="Times New Roman" panose="02020603050405020304" pitchFamily="18" charset="0"/>
                <a:cs typeface="Times New Roman" panose="02020603050405020304" pitchFamily="18" charset="0"/>
              </a:rPr>
              <a:t>Primary amyloidosis </a:t>
            </a:r>
            <a:r>
              <a:rPr lang="sr-Latn-RS" dirty="0" smtClean="0">
                <a:latin typeface="Times New Roman" panose="02020603050405020304" pitchFamily="18" charset="0"/>
                <a:cs typeface="Times New Roman" panose="02020603050405020304" pitchFamily="18" charset="0"/>
              </a:rPr>
              <a:t>- 90% of primary amyloidosis is the result of monoclonal protein in the blood (lambda light chain)</a:t>
            </a:r>
          </a:p>
          <a:p>
            <a:r>
              <a:rPr lang="sr-Latn-RS" b="1" dirty="0" smtClean="0">
                <a:solidFill>
                  <a:srgbClr val="FF0000"/>
                </a:solidFill>
                <a:latin typeface="Times New Roman" panose="02020603050405020304" pitchFamily="18" charset="0"/>
                <a:cs typeface="Times New Roman" panose="02020603050405020304" pitchFamily="18" charset="0"/>
              </a:rPr>
              <a:t>Secundary amyloidosis </a:t>
            </a:r>
            <a:r>
              <a:rPr lang="sr-Latn-RS" dirty="0" smtClean="0">
                <a:latin typeface="Times New Roman" panose="02020603050405020304" pitchFamily="18" charset="0"/>
                <a:cs typeface="Times New Roman" panose="02020603050405020304" pitchFamily="18" charset="0"/>
              </a:rPr>
              <a:t>-results of chronic infection or chronic disease outsidethe nervous system and, as rule, is not associated with neuropathy</a:t>
            </a:r>
          </a:p>
          <a:p>
            <a:r>
              <a:rPr lang="sr-Latn-RS" b="1" dirty="0" smtClean="0">
                <a:solidFill>
                  <a:srgbClr val="FF0000"/>
                </a:solidFill>
                <a:latin typeface="Times New Roman" panose="02020603050405020304" pitchFamily="18" charset="0"/>
                <a:cs typeface="Times New Roman" panose="02020603050405020304" pitchFamily="18" charset="0"/>
              </a:rPr>
              <a:t>Familial amyloidosis </a:t>
            </a:r>
            <a:r>
              <a:rPr lang="sr-Latn-RS" dirty="0" smtClean="0">
                <a:latin typeface="Times New Roman" panose="02020603050405020304" pitchFamily="18" charset="0"/>
                <a:cs typeface="Times New Roman" panose="02020603050405020304" pitchFamily="18" charset="0"/>
              </a:rPr>
              <a:t>-associated with paraproteinin only a small proportion of cases</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1988206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smtClean="0">
                <a:latin typeface="Times New Roman" panose="02020603050405020304" pitchFamily="18" charset="0"/>
                <a:cs typeface="Times New Roman" panose="02020603050405020304" pitchFamily="18" charset="0"/>
              </a:rPr>
              <a:t>Primary amyloidosis</a:t>
            </a:r>
            <a:endParaRPr lang="sr-Latn-R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41412" y="2249486"/>
            <a:ext cx="9905999" cy="3799621"/>
          </a:xfrm>
        </p:spPr>
        <p:txBody>
          <a:bodyPr>
            <a:normAutofit fontScale="92500" lnSpcReduction="10000"/>
          </a:bodyPr>
          <a:lstStyle/>
          <a:p>
            <a:r>
              <a:rPr lang="sr-Latn-RS" dirty="0" smtClean="0">
                <a:latin typeface="Times New Roman" panose="02020603050405020304" pitchFamily="18" charset="0"/>
                <a:cs typeface="Times New Roman" panose="02020603050405020304" pitchFamily="18" charset="0"/>
              </a:rPr>
              <a:t>Mainly is disease  of older men, the median age at the time of diagnosis being 65 years</a:t>
            </a:r>
          </a:p>
          <a:p>
            <a:pPr marL="0" indent="0">
              <a:buNone/>
            </a:pPr>
            <a:endParaRPr lang="sr-Latn-RS" dirty="0" smtClean="0">
              <a:latin typeface="Times New Roman" panose="02020603050405020304" pitchFamily="18" charset="0"/>
              <a:cs typeface="Times New Roman" panose="02020603050405020304" pitchFamily="18" charset="0"/>
            </a:endParaRPr>
          </a:p>
          <a:p>
            <a:r>
              <a:rPr lang="sr-Latn-RS" dirty="0" smtClean="0">
                <a:latin typeface="Times New Roman" panose="02020603050405020304" pitchFamily="18" charset="0"/>
                <a:cs typeface="Times New Roman" panose="02020603050405020304" pitchFamily="18" charset="0"/>
              </a:rPr>
              <a:t>Intitial syndrome is </a:t>
            </a:r>
            <a:r>
              <a:rPr lang="sr-Latn-RS" b="1" dirty="0" smtClean="0">
                <a:solidFill>
                  <a:srgbClr val="FF0000"/>
                </a:solidFill>
                <a:latin typeface="Times New Roman" panose="02020603050405020304" pitchFamily="18" charset="0"/>
                <a:cs typeface="Times New Roman" panose="02020603050405020304" pitchFamily="18" charset="0"/>
              </a:rPr>
              <a:t>primary sensory </a:t>
            </a:r>
            <a:r>
              <a:rPr lang="sr-Latn-RS" dirty="0" smtClean="0">
                <a:latin typeface="Times New Roman" panose="02020603050405020304" pitchFamily="18" charset="0"/>
                <a:cs typeface="Times New Roman" panose="02020603050405020304" pitchFamily="18" charset="0"/>
              </a:rPr>
              <a:t>-involvement of small diametar sensory fibers (numbness, paresthesias, acral pain)</a:t>
            </a:r>
          </a:p>
          <a:p>
            <a:endParaRPr lang="sr-Latn-RS" dirty="0" smtClean="0">
              <a:latin typeface="Times New Roman" panose="02020603050405020304" pitchFamily="18" charset="0"/>
              <a:cs typeface="Times New Roman" panose="02020603050405020304" pitchFamily="18" charset="0"/>
            </a:endParaRPr>
          </a:p>
          <a:p>
            <a:r>
              <a:rPr lang="sr-Latn-RS" b="1" dirty="0" smtClean="0">
                <a:solidFill>
                  <a:srgbClr val="FF0000"/>
                </a:solidFill>
                <a:latin typeface="Times New Roman" panose="02020603050405020304" pitchFamily="18" charset="0"/>
                <a:cs typeface="Times New Roman" panose="02020603050405020304" pitchFamily="18" charset="0"/>
              </a:rPr>
              <a:t>Autonomic involvement </a:t>
            </a:r>
            <a:r>
              <a:rPr lang="sr-Latn-RS" dirty="0" smtClean="0">
                <a:latin typeface="Times New Roman" panose="02020603050405020304" pitchFamily="18" charset="0"/>
                <a:cs typeface="Times New Roman" panose="02020603050405020304" pitchFamily="18" charset="0"/>
              </a:rPr>
              <a:t>– disturbances of gastrointetinal motility (episodic diarrhea), ortostatic dizzines, erectile dysfunction, bladder disturbances</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0173626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398585"/>
            <a:ext cx="9905998" cy="926123"/>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Porphyric polyneuropathy</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41412" y="1699846"/>
            <a:ext cx="9905999" cy="4091355"/>
          </a:xfrm>
        </p:spPr>
        <p:txBody>
          <a:bodyPr>
            <a:normAutofit/>
          </a:bodyPr>
          <a:lstStyle/>
          <a:p>
            <a:r>
              <a:rPr lang="sr-Latn-RS" dirty="0" smtClean="0">
                <a:latin typeface="Times New Roman" panose="02020603050405020304" pitchFamily="18" charset="0"/>
                <a:cs typeface="Times New Roman" panose="02020603050405020304" pitchFamily="18" charset="0"/>
              </a:rPr>
              <a:t>Acute intermittent porphyria is inherited as an autosomal dominant disease</a:t>
            </a:r>
          </a:p>
          <a:p>
            <a:r>
              <a:rPr lang="sr-Latn-RS" dirty="0" smtClean="0">
                <a:latin typeface="Times New Roman" panose="02020603050405020304" pitchFamily="18" charset="0"/>
                <a:cs typeface="Times New Roman" panose="02020603050405020304" pitchFamily="18" charset="0"/>
              </a:rPr>
              <a:t>The metabolic defect is in the </a:t>
            </a:r>
            <a:r>
              <a:rPr lang="sr-Latn-RS" b="1" dirty="0" smtClean="0">
                <a:solidFill>
                  <a:srgbClr val="FF0000"/>
                </a:solidFill>
                <a:latin typeface="Times New Roman" panose="02020603050405020304" pitchFamily="18" charset="0"/>
                <a:cs typeface="Times New Roman" panose="02020603050405020304" pitchFamily="18" charset="0"/>
              </a:rPr>
              <a:t>liver </a:t>
            </a:r>
            <a:r>
              <a:rPr lang="sr-Latn-RS" dirty="0" smtClean="0">
                <a:latin typeface="Times New Roman" panose="02020603050405020304" pitchFamily="18" charset="0"/>
                <a:cs typeface="Times New Roman" panose="02020603050405020304" pitchFamily="18" charset="0"/>
              </a:rPr>
              <a:t>and </a:t>
            </a:r>
          </a:p>
          <a:p>
            <a:r>
              <a:rPr lang="sr-Latn-RS" dirty="0" smtClean="0">
                <a:latin typeface="Times New Roman" panose="02020603050405020304" pitchFamily="18" charset="0"/>
                <a:cs typeface="Times New Roman" panose="02020603050405020304" pitchFamily="18" charset="0"/>
              </a:rPr>
              <a:t> marked by increased production and urinary excretion of </a:t>
            </a:r>
            <a:r>
              <a:rPr lang="sr-Latn-RS" b="1" dirty="0" smtClean="0">
                <a:solidFill>
                  <a:srgbClr val="FF0000"/>
                </a:solidFill>
                <a:latin typeface="Times New Roman" panose="02020603050405020304" pitchFamily="18" charset="0"/>
                <a:cs typeface="Times New Roman" panose="02020603050405020304" pitchFamily="18" charset="0"/>
              </a:rPr>
              <a:t>porfobilinogen</a:t>
            </a:r>
            <a:r>
              <a:rPr lang="sr-Latn-RS" dirty="0" smtClean="0">
                <a:latin typeface="Times New Roman" panose="02020603050405020304" pitchFamily="18" charset="0"/>
                <a:cs typeface="Times New Roman" panose="02020603050405020304" pitchFamily="18" charset="0"/>
              </a:rPr>
              <a:t> and of the porphyrin precursor deltaminolevulinic acid</a:t>
            </a:r>
          </a:p>
          <a:p>
            <a:pPr marL="0" indent="0">
              <a:buNone/>
            </a:pPr>
            <a:endParaRPr lang="sr-Latn-RS" dirty="0" smtClean="0">
              <a:latin typeface="Times New Roman" panose="02020603050405020304" pitchFamily="18" charset="0"/>
              <a:cs typeface="Times New Roman" panose="02020603050405020304" pitchFamily="18" charset="0"/>
            </a:endParaRPr>
          </a:p>
          <a:p>
            <a:r>
              <a:rPr lang="sr-Latn-RS" b="1" dirty="0" smtClean="0">
                <a:solidFill>
                  <a:srgbClr val="FF0000"/>
                </a:solidFill>
                <a:latin typeface="Times New Roman" panose="02020603050405020304" pitchFamily="18" charset="0"/>
                <a:cs typeface="Times New Roman" panose="02020603050405020304" pitchFamily="18" charset="0"/>
              </a:rPr>
              <a:t>Precipitated by drugs </a:t>
            </a:r>
            <a:r>
              <a:rPr lang="sr-Latn-RS" dirty="0" smtClean="0">
                <a:latin typeface="Times New Roman" panose="02020603050405020304" pitchFamily="18" charset="0"/>
                <a:cs typeface="Times New Roman" panose="02020603050405020304" pitchFamily="18" charset="0"/>
              </a:rPr>
              <a:t>such as sulfonamides, griseofulvin, estrogens, barbiturates, and the succinimide anticonvulsants</a:t>
            </a:r>
          </a:p>
          <a:p>
            <a:endParaRPr lang="sr-Latn-RS" dirty="0"/>
          </a:p>
        </p:txBody>
      </p:sp>
    </p:spTree>
    <p:extLst>
      <p:ext uri="{BB962C8B-B14F-4D97-AF65-F5344CB8AC3E}">
        <p14:creationId xmlns:p14="http://schemas.microsoft.com/office/powerpoint/2010/main" xmlns="" val="2584574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Peripheral nerve system</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sr-Latn-RS" dirty="0" smtClean="0">
                <a:latin typeface="Times New Roman" panose="02020603050405020304" pitchFamily="18" charset="0"/>
                <a:cs typeface="Times New Roman" panose="02020603050405020304" pitchFamily="18" charset="0"/>
              </a:rPr>
              <a:t>All neural structures lying outside the pial membrane of the spinal cord and brainstem with the exception of the optic nerves and olfactory bulbs</a:t>
            </a:r>
          </a:p>
          <a:p>
            <a:r>
              <a:rPr lang="sr-Latn-RS" dirty="0" smtClean="0">
                <a:latin typeface="Times New Roman" panose="02020603050405020304" pitchFamily="18" charset="0"/>
                <a:cs typeface="Times New Roman" panose="02020603050405020304" pitchFamily="18" charset="0"/>
              </a:rPr>
              <a:t>Nerves within the spinal canal and attached to the ventral  and dorsal surface of the cord are the spinal roots, which continue spinal nerves</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3875806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293078"/>
            <a:ext cx="9905998" cy="984738"/>
          </a:xfrm>
        </p:spPr>
        <p:txBody>
          <a:bodyPr/>
          <a:lstStyle/>
          <a:p>
            <a:pPr algn="ctr"/>
            <a:r>
              <a:rPr lang="sr-Latn-RS" dirty="0">
                <a:latin typeface="Times New Roman" panose="02020603050405020304" pitchFamily="18" charset="0"/>
                <a:cs typeface="Times New Roman" panose="02020603050405020304" pitchFamily="18" charset="0"/>
              </a:rPr>
              <a:t>Porphyric polyneuropathy</a:t>
            </a:r>
            <a:endParaRPr lang="sr-Latn-RS" dirty="0"/>
          </a:p>
        </p:txBody>
      </p:sp>
      <p:sp>
        <p:nvSpPr>
          <p:cNvPr id="3" name="Content Placeholder 2"/>
          <p:cNvSpPr>
            <a:spLocks noGrp="1"/>
          </p:cNvSpPr>
          <p:nvPr>
            <p:ph idx="1"/>
          </p:nvPr>
        </p:nvSpPr>
        <p:spPr>
          <a:xfrm>
            <a:off x="1141412" y="1617784"/>
            <a:ext cx="9905999" cy="4865077"/>
          </a:xfrm>
        </p:spPr>
        <p:txBody>
          <a:bodyPr>
            <a:noAutofit/>
          </a:bodyPr>
          <a:lstStyle/>
          <a:p>
            <a:pPr marL="0" indent="0">
              <a:buNone/>
            </a:pPr>
            <a:r>
              <a:rPr lang="sr-Latn-RS" dirty="0" smtClean="0">
                <a:latin typeface="Times New Roman" panose="02020603050405020304" pitchFamily="18" charset="0"/>
                <a:cs typeface="Times New Roman" panose="02020603050405020304" pitchFamily="18" charset="0"/>
              </a:rPr>
              <a:t>The most characteristic features of porphyric neuropathy:</a:t>
            </a:r>
          </a:p>
          <a:p>
            <a:pPr marL="457200" indent="-457200">
              <a:buAutoNum type="arabicPeriod"/>
            </a:pPr>
            <a:r>
              <a:rPr lang="sr-Latn-RS" dirty="0" smtClean="0">
                <a:latin typeface="Times New Roman" panose="02020603050405020304" pitchFamily="18" charset="0"/>
                <a:cs typeface="Times New Roman" panose="02020603050405020304" pitchFamily="18" charset="0"/>
              </a:rPr>
              <a:t>Relapsing nature</a:t>
            </a:r>
          </a:p>
          <a:p>
            <a:pPr marL="457200" indent="-457200">
              <a:buAutoNum type="arabicPeriod"/>
            </a:pPr>
            <a:r>
              <a:rPr lang="sr-Latn-RS" dirty="0" smtClean="0">
                <a:latin typeface="Times New Roman" panose="02020603050405020304" pitchFamily="18" charset="0"/>
                <a:cs typeface="Times New Roman" panose="02020603050405020304" pitchFamily="18" charset="0"/>
              </a:rPr>
              <a:t>Acute onset</a:t>
            </a:r>
          </a:p>
          <a:p>
            <a:pPr marL="457200" indent="-457200">
              <a:buAutoNum type="arabicPeriod"/>
            </a:pPr>
            <a:r>
              <a:rPr lang="sr-Latn-RS" dirty="0" smtClean="0">
                <a:latin typeface="Times New Roman" panose="02020603050405020304" pitchFamily="18" charset="0"/>
                <a:cs typeface="Times New Roman" panose="02020603050405020304" pitchFamily="18" charset="0"/>
              </a:rPr>
              <a:t>Abdominal pain</a:t>
            </a:r>
          </a:p>
          <a:p>
            <a:pPr marL="457200" indent="-457200">
              <a:buAutoNum type="arabicPeriod"/>
            </a:pPr>
            <a:r>
              <a:rPr lang="sr-Latn-RS" dirty="0" smtClean="0">
                <a:latin typeface="Times New Roman" panose="02020603050405020304" pitchFamily="18" charset="0"/>
                <a:cs typeface="Times New Roman" panose="02020603050405020304" pitchFamily="18" charset="0"/>
              </a:rPr>
              <a:t>Psyhotic symptoms</a:t>
            </a:r>
          </a:p>
          <a:p>
            <a:pPr marL="457200" indent="-457200">
              <a:buAutoNum type="arabicPeriod"/>
            </a:pPr>
            <a:r>
              <a:rPr lang="sr-Latn-RS" dirty="0" smtClean="0">
                <a:latin typeface="Times New Roman" panose="02020603050405020304" pitchFamily="18" charset="0"/>
                <a:cs typeface="Times New Roman" panose="02020603050405020304" pitchFamily="18" charset="0"/>
              </a:rPr>
              <a:t>Acute motor neuropathy (bibrachial distribution of weakness)</a:t>
            </a:r>
          </a:p>
          <a:p>
            <a:pPr marL="457200" indent="-457200">
              <a:buAutoNum type="arabicPeriod"/>
            </a:pPr>
            <a:r>
              <a:rPr lang="sr-Latn-RS" dirty="0" smtClean="0">
                <a:latin typeface="Times New Roman" panose="02020603050405020304" pitchFamily="18" charset="0"/>
                <a:cs typeface="Times New Roman" panose="02020603050405020304" pitchFamily="18" charset="0"/>
              </a:rPr>
              <a:t>Truncal sensory loss</a:t>
            </a:r>
          </a:p>
          <a:p>
            <a:pPr marL="457200" indent="-457200">
              <a:buAutoNum type="arabicPeriod"/>
            </a:pPr>
            <a:r>
              <a:rPr lang="sr-Latn-RS" dirty="0">
                <a:latin typeface="Times New Roman" panose="02020603050405020304" pitchFamily="18" charset="0"/>
                <a:cs typeface="Times New Roman" panose="02020603050405020304" pitchFamily="18" charset="0"/>
              </a:rPr>
              <a:t>T</a:t>
            </a:r>
            <a:r>
              <a:rPr lang="sr-Latn-RS" dirty="0" smtClean="0">
                <a:latin typeface="Times New Roman" panose="02020603050405020304" pitchFamily="18" charset="0"/>
                <a:cs typeface="Times New Roman" panose="02020603050405020304" pitchFamily="18" charset="0"/>
              </a:rPr>
              <a:t>ahycardia</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5623815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Diagnosis and treatment of porphyric polyneuropathy</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41412" y="1910862"/>
            <a:ext cx="9905999" cy="3880339"/>
          </a:xfrm>
        </p:spPr>
        <p:txBody>
          <a:bodyPr>
            <a:normAutofit/>
          </a:bodyPr>
          <a:lstStyle/>
          <a:p>
            <a:r>
              <a:rPr lang="sr-Latn-RS" dirty="0" smtClean="0">
                <a:latin typeface="Times New Roman" panose="02020603050405020304" pitchFamily="18" charset="0"/>
                <a:cs typeface="Times New Roman" panose="02020603050405020304" pitchFamily="18" charset="0"/>
              </a:rPr>
              <a:t>Anamnesis and clinical features</a:t>
            </a:r>
          </a:p>
          <a:p>
            <a:r>
              <a:rPr lang="sr-Latn-RS" dirty="0" smtClean="0">
                <a:latin typeface="Times New Roman" panose="02020603050405020304" pitchFamily="18" charset="0"/>
                <a:cs typeface="Times New Roman" panose="02020603050405020304" pitchFamily="18" charset="0"/>
              </a:rPr>
              <a:t>Confirmed by the demonstration of large amounts of porphobilinogen and delataminolevulinic acid in the urine </a:t>
            </a:r>
            <a:r>
              <a:rPr lang="sr-Latn-RS" b="1" dirty="0" smtClean="0">
                <a:solidFill>
                  <a:srgbClr val="FF0000"/>
                </a:solidFill>
                <a:latin typeface="Times New Roman" panose="02020603050405020304" pitchFamily="18" charset="0"/>
                <a:cs typeface="Times New Roman" panose="02020603050405020304" pitchFamily="18" charset="0"/>
              </a:rPr>
              <a:t>„dark red urine“</a:t>
            </a:r>
          </a:p>
          <a:p>
            <a:r>
              <a:rPr lang="sr-Latn-RS" dirty="0" smtClean="0">
                <a:latin typeface="Times New Roman" panose="02020603050405020304" pitchFamily="18" charset="0"/>
                <a:cs typeface="Times New Roman" panose="02020603050405020304" pitchFamily="18" charset="0"/>
              </a:rPr>
              <a:t>Differnetial diagnosis: GBS</a:t>
            </a:r>
          </a:p>
          <a:p>
            <a:r>
              <a:rPr lang="sr-Latn-RS" dirty="0" smtClean="0">
                <a:latin typeface="Times New Roman" panose="02020603050405020304" pitchFamily="18" charset="0"/>
                <a:cs typeface="Times New Roman" panose="02020603050405020304" pitchFamily="18" charset="0"/>
              </a:rPr>
              <a:t>Treatment: intravenous </a:t>
            </a:r>
            <a:r>
              <a:rPr lang="sr-Latn-RS" b="1" dirty="0" smtClean="0">
                <a:solidFill>
                  <a:srgbClr val="FF0000"/>
                </a:solidFill>
                <a:latin typeface="Times New Roman" panose="02020603050405020304" pitchFamily="18" charset="0"/>
                <a:cs typeface="Times New Roman" panose="02020603050405020304" pitchFamily="18" charset="0"/>
              </a:rPr>
              <a:t>glucose</a:t>
            </a:r>
          </a:p>
          <a:p>
            <a:pPr marL="0" indent="0">
              <a:buNone/>
            </a:pPr>
            <a:r>
              <a:rPr lang="sr-Latn-RS" dirty="0" smtClean="0">
                <a:latin typeface="Times New Roman" panose="02020603050405020304" pitchFamily="18" charset="0"/>
                <a:cs typeface="Times New Roman" panose="02020603050405020304" pitchFamily="18" charset="0"/>
              </a:rPr>
              <a:t>                  </a:t>
            </a:r>
            <a:r>
              <a:rPr lang="sr-Latn-RS" b="1" dirty="0" smtClean="0">
                <a:solidFill>
                  <a:srgbClr val="FF0000"/>
                </a:solidFill>
                <a:latin typeface="Times New Roman" panose="02020603050405020304" pitchFamily="18" charset="0"/>
                <a:cs typeface="Times New Roman" panose="02020603050405020304" pitchFamily="18" charset="0"/>
              </a:rPr>
              <a:t>hematin</a:t>
            </a:r>
            <a:r>
              <a:rPr lang="sr-Latn-RS" dirty="0" smtClean="0">
                <a:latin typeface="Times New Roman" panose="02020603050405020304" pitchFamily="18" charset="0"/>
                <a:cs typeface="Times New Roman" panose="02020603050405020304" pitchFamily="18" charset="0"/>
              </a:rPr>
              <a:t> (4 mg/kg for 3 to 14 days)</a:t>
            </a:r>
          </a:p>
          <a:p>
            <a:pPr marL="0" indent="0">
              <a:buNone/>
            </a:pPr>
            <a:r>
              <a:rPr lang="sr-Latn-RS" dirty="0">
                <a:latin typeface="Times New Roman" panose="02020603050405020304" pitchFamily="18" charset="0"/>
                <a:cs typeface="Times New Roman" panose="02020603050405020304" pitchFamily="18" charset="0"/>
              </a:rPr>
              <a:t> </a:t>
            </a:r>
            <a:r>
              <a:rPr lang="sr-Latn-RS" dirty="0" smtClean="0">
                <a:latin typeface="Times New Roman" panose="02020603050405020304" pitchFamily="18" charset="0"/>
                <a:cs typeface="Times New Roman" panose="02020603050405020304" pitchFamily="18" charset="0"/>
              </a:rPr>
              <a:t>                 pyridoxine (100 mg bid)</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2598225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1081328"/>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Acute inflammatory demyelinating polyneuropathy-guillain barre syndrome</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sr-Latn-RS" b="1" dirty="0" smtClean="0">
                <a:solidFill>
                  <a:srgbClr val="FF0000"/>
                </a:solidFill>
                <a:latin typeface="Times New Roman" panose="02020603050405020304" pitchFamily="18" charset="0"/>
                <a:cs typeface="Times New Roman" panose="02020603050405020304" pitchFamily="18" charset="0"/>
              </a:rPr>
              <a:t>Definition</a:t>
            </a:r>
            <a:r>
              <a:rPr lang="sr-Latn-RS" dirty="0" smtClean="0">
                <a:latin typeface="Times New Roman" panose="02020603050405020304" pitchFamily="18" charset="0"/>
                <a:cs typeface="Times New Roman" panose="02020603050405020304" pitchFamily="18" charset="0"/>
              </a:rPr>
              <a:t>: an immmune mediated neuropathy characterized by:</a:t>
            </a:r>
          </a:p>
          <a:p>
            <a:pPr marL="0" indent="0">
              <a:buNone/>
            </a:pPr>
            <a:endParaRPr lang="sr-Latn-RS" dirty="0" smtClean="0">
              <a:latin typeface="Times New Roman" panose="02020603050405020304" pitchFamily="18" charset="0"/>
              <a:cs typeface="Times New Roman" panose="02020603050405020304" pitchFamily="18" charset="0"/>
            </a:endParaRPr>
          </a:p>
          <a:p>
            <a:pPr marL="457200" indent="-457200">
              <a:buAutoNum type="arabicPeriod"/>
            </a:pPr>
            <a:r>
              <a:rPr lang="sr-Latn-RS" dirty="0" smtClean="0">
                <a:latin typeface="Times New Roman" panose="02020603050405020304" pitchFamily="18" charset="0"/>
                <a:cs typeface="Times New Roman" panose="02020603050405020304" pitchFamily="18" charset="0"/>
              </a:rPr>
              <a:t>Symmetrical generalized weakness of the extremities</a:t>
            </a:r>
          </a:p>
          <a:p>
            <a:pPr marL="457200" indent="-457200">
              <a:buAutoNum type="arabicPeriod"/>
            </a:pPr>
            <a:r>
              <a:rPr lang="sr-Latn-RS" dirty="0" smtClean="0">
                <a:latin typeface="Times New Roman" panose="02020603050405020304" pitchFamily="18" charset="0"/>
                <a:cs typeface="Times New Roman" panose="02020603050405020304" pitchFamily="18" charset="0"/>
              </a:rPr>
              <a:t>Sensory symptoms</a:t>
            </a:r>
          </a:p>
          <a:p>
            <a:pPr marL="457200" indent="-457200">
              <a:buAutoNum type="arabicPeriod"/>
            </a:pPr>
            <a:r>
              <a:rPr lang="sr-Latn-RS" dirty="0" smtClean="0">
                <a:latin typeface="Times New Roman" panose="02020603050405020304" pitchFamily="18" charset="0"/>
                <a:cs typeface="Times New Roman" panose="02020603050405020304" pitchFamily="18" charset="0"/>
              </a:rPr>
              <a:t>Disturbances of autonomic function</a:t>
            </a:r>
          </a:p>
          <a:p>
            <a:pPr marL="457200" indent="-457200">
              <a:buAutoNum type="arabicPeriod"/>
            </a:pPr>
            <a:r>
              <a:rPr lang="sr-Latn-RS" dirty="0" smtClean="0">
                <a:latin typeface="Times New Roman" panose="02020603050405020304" pitchFamily="18" charset="0"/>
                <a:cs typeface="Times New Roman" panose="02020603050405020304" pitchFamily="18" charset="0"/>
              </a:rPr>
              <a:t>Palsies cranial nerve</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513672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sr-Latn-RS" dirty="0">
                <a:latin typeface="Times New Roman" panose="02020603050405020304" pitchFamily="18" charset="0"/>
                <a:cs typeface="Times New Roman" panose="02020603050405020304" pitchFamily="18" charset="0"/>
              </a:rPr>
              <a:t>Acute inflammatory demyelinating polyneuropathy-guillain barre syndrome</a:t>
            </a:r>
            <a:endParaRPr lang="sr-Latn-RS" dirty="0"/>
          </a:p>
        </p:txBody>
      </p:sp>
      <p:sp>
        <p:nvSpPr>
          <p:cNvPr id="3" name="Content Placeholder 2"/>
          <p:cNvSpPr>
            <a:spLocks noGrp="1"/>
          </p:cNvSpPr>
          <p:nvPr>
            <p:ph idx="1"/>
          </p:nvPr>
        </p:nvSpPr>
        <p:spPr/>
        <p:txBody>
          <a:bodyPr>
            <a:normAutofit lnSpcReduction="10000"/>
          </a:bodyPr>
          <a:lstStyle/>
          <a:p>
            <a:r>
              <a:rPr lang="sr-Latn-RS" dirty="0" smtClean="0">
                <a:latin typeface="Times New Roman" panose="02020603050405020304" pitchFamily="18" charset="0"/>
                <a:cs typeface="Times New Roman" panose="02020603050405020304" pitchFamily="18" charset="0"/>
              </a:rPr>
              <a:t>The </a:t>
            </a:r>
            <a:r>
              <a:rPr lang="sr-Latn-RS" b="1" dirty="0" smtClean="0">
                <a:solidFill>
                  <a:srgbClr val="FF0000"/>
                </a:solidFill>
                <a:latin typeface="Times New Roman" panose="02020603050405020304" pitchFamily="18" charset="0"/>
                <a:cs typeface="Times New Roman" panose="02020603050405020304" pitchFamily="18" charset="0"/>
              </a:rPr>
              <a:t>incidence</a:t>
            </a:r>
            <a:r>
              <a:rPr lang="sr-Latn-RS" dirty="0" smtClean="0">
                <a:latin typeface="Times New Roman" panose="02020603050405020304" pitchFamily="18" charset="0"/>
                <a:cs typeface="Times New Roman" panose="02020603050405020304" pitchFamily="18" charset="0"/>
              </a:rPr>
              <a:t> of GBS has varied between  0.4 and 1.7 cases per 100 000 persons per year</a:t>
            </a:r>
          </a:p>
          <a:p>
            <a:r>
              <a:rPr lang="sr-Latn-RS" b="1" dirty="0" smtClean="0">
                <a:solidFill>
                  <a:srgbClr val="FF0000"/>
                </a:solidFill>
                <a:latin typeface="Times New Roman" panose="02020603050405020304" pitchFamily="18" charset="0"/>
                <a:cs typeface="Times New Roman" panose="02020603050405020304" pitchFamily="18" charset="0"/>
              </a:rPr>
              <a:t>Women</a:t>
            </a:r>
            <a:r>
              <a:rPr lang="sr-Latn-RS" dirty="0" smtClean="0">
                <a:latin typeface="Times New Roman" panose="02020603050405020304" pitchFamily="18" charset="0"/>
                <a:cs typeface="Times New Roman" panose="02020603050405020304" pitchFamily="18" charset="0"/>
              </a:rPr>
              <a:t> appear to be slighty more susceptibile</a:t>
            </a:r>
          </a:p>
          <a:p>
            <a:r>
              <a:rPr lang="sr-Latn-RS" dirty="0" smtClean="0">
                <a:latin typeface="Times New Roman" panose="02020603050405020304" pitchFamily="18" charset="0"/>
                <a:cs typeface="Times New Roman" panose="02020603050405020304" pitchFamily="18" charset="0"/>
              </a:rPr>
              <a:t>The age range has been 8 months to 81 years, with attack rates highest in person </a:t>
            </a:r>
            <a:r>
              <a:rPr lang="sr-Latn-RS" b="1" dirty="0" smtClean="0">
                <a:solidFill>
                  <a:srgbClr val="FF0000"/>
                </a:solidFill>
                <a:latin typeface="Times New Roman" panose="02020603050405020304" pitchFamily="18" charset="0"/>
                <a:cs typeface="Times New Roman" panose="02020603050405020304" pitchFamily="18" charset="0"/>
              </a:rPr>
              <a:t>50 to 74 years of age</a:t>
            </a:r>
          </a:p>
          <a:p>
            <a:r>
              <a:rPr lang="sr-Latn-RS" b="1" dirty="0" smtClean="0">
                <a:solidFill>
                  <a:srgbClr val="FF0000"/>
                </a:solidFill>
                <a:latin typeface="Times New Roman" panose="02020603050405020304" pitchFamily="18" charset="0"/>
                <a:cs typeface="Times New Roman" panose="02020603050405020304" pitchFamily="18" charset="0"/>
              </a:rPr>
              <a:t>Causes</a:t>
            </a:r>
            <a:r>
              <a:rPr lang="sr-Latn-RS" dirty="0" smtClean="0">
                <a:latin typeface="Times New Roman" panose="02020603050405020304" pitchFamily="18" charset="0"/>
                <a:cs typeface="Times New Roman" panose="02020603050405020304" pitchFamily="18" charset="0"/>
              </a:rPr>
              <a:t>: Campylobacter jejuni, Citomegalovirus, Epstein Barr virus, Mycoplasma pneumoniae, HIV </a:t>
            </a:r>
          </a:p>
        </p:txBody>
      </p:sp>
    </p:spTree>
    <p:extLst>
      <p:ext uri="{BB962C8B-B14F-4D97-AF65-F5344CB8AC3E}">
        <p14:creationId xmlns:p14="http://schemas.microsoft.com/office/powerpoint/2010/main" xmlns="" val="9920786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952374"/>
          </a:xfrm>
        </p:spPr>
        <p:txBody>
          <a:bodyPr>
            <a:normAutofit fontScale="90000"/>
          </a:bodyPr>
          <a:lstStyle/>
          <a:p>
            <a:pPr algn="ctr"/>
            <a:r>
              <a:rPr lang="sr-Latn-RS" dirty="0">
                <a:latin typeface="Times New Roman" panose="02020603050405020304" pitchFamily="18" charset="0"/>
                <a:cs typeface="Times New Roman" panose="02020603050405020304" pitchFamily="18" charset="0"/>
              </a:rPr>
              <a:t>Acute inflammatory demyelinating polyneuropathy-guillain barre syndrome</a:t>
            </a:r>
            <a:endParaRPr lang="sr-Latn-RS" dirty="0"/>
          </a:p>
        </p:txBody>
      </p:sp>
      <p:sp>
        <p:nvSpPr>
          <p:cNvPr id="3" name="Content Placeholder 2"/>
          <p:cNvSpPr>
            <a:spLocks noGrp="1"/>
          </p:cNvSpPr>
          <p:nvPr>
            <p:ph idx="1"/>
          </p:nvPr>
        </p:nvSpPr>
        <p:spPr>
          <a:xfrm>
            <a:off x="1141412" y="1735015"/>
            <a:ext cx="9905999" cy="4056186"/>
          </a:xfrm>
        </p:spPr>
        <p:txBody>
          <a:bodyPr/>
          <a:lstStyle/>
          <a:p>
            <a:pPr marL="0" indent="0" algn="ctr">
              <a:buNone/>
            </a:pPr>
            <a:r>
              <a:rPr lang="sr-Latn-RS" sz="2800" b="1" dirty="0" smtClean="0">
                <a:solidFill>
                  <a:srgbClr val="FF0000"/>
                </a:solidFill>
                <a:latin typeface="Times New Roman" panose="02020603050405020304" pitchFamily="18" charset="0"/>
                <a:cs typeface="Times New Roman" panose="02020603050405020304" pitchFamily="18" charset="0"/>
              </a:rPr>
              <a:t>Imunopathogenes </a:t>
            </a:r>
          </a:p>
          <a:p>
            <a:pPr marL="0" indent="0" algn="ctr">
              <a:buNone/>
            </a:pPr>
            <a:endParaRPr lang="sr-Latn-RS" dirty="0" smtClean="0">
              <a:latin typeface="Times New Roman" panose="02020603050405020304" pitchFamily="18" charset="0"/>
              <a:cs typeface="Times New Roman" panose="02020603050405020304" pitchFamily="18" charset="0"/>
            </a:endParaRPr>
          </a:p>
          <a:p>
            <a:pPr marL="0" indent="0">
              <a:buNone/>
            </a:pPr>
            <a:r>
              <a:rPr lang="sr-Latn-RS" dirty="0" smtClean="0">
                <a:latin typeface="Times New Roman" panose="02020603050405020304" pitchFamily="18" charset="0"/>
                <a:cs typeface="Times New Roman" panose="02020603050405020304" pitchFamily="18" charset="0"/>
              </a:rPr>
              <a:t>Immune mediation is explained by the mechanism of antigenic mimicry or sensitization to certain antigens of myelin of peripheral nerves</a:t>
            </a:r>
          </a:p>
          <a:p>
            <a:pPr marL="0" indent="0">
              <a:buNone/>
            </a:pPr>
            <a:endParaRPr lang="sr-Latn-RS" dirty="0" smtClean="0">
              <a:latin typeface="Times New Roman" panose="02020603050405020304" pitchFamily="18" charset="0"/>
              <a:cs typeface="Times New Roman" panose="02020603050405020304" pitchFamily="18" charset="0"/>
            </a:endParaRPr>
          </a:p>
          <a:p>
            <a:pPr marL="0" indent="0">
              <a:buNone/>
            </a:pPr>
            <a:r>
              <a:rPr lang="sr-Latn-RS" dirty="0" smtClean="0">
                <a:latin typeface="Times New Roman" panose="02020603050405020304" pitchFamily="18" charset="0"/>
                <a:cs typeface="Times New Roman" panose="02020603050405020304" pitchFamily="18" charset="0"/>
              </a:rPr>
              <a:t>Pathological change localized in the nerve roots, and proximal segments of peripheral nerves</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4772364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sr-Latn-RS" dirty="0">
                <a:latin typeface="Times New Roman" panose="02020603050405020304" pitchFamily="18" charset="0"/>
                <a:cs typeface="Times New Roman" panose="02020603050405020304" pitchFamily="18" charset="0"/>
              </a:rPr>
              <a:t>Acute inflammatory demyelinating polyneuropathy-guillain barre syndrome</a:t>
            </a:r>
            <a:endParaRPr lang="sr-Latn-RS" dirty="0"/>
          </a:p>
        </p:txBody>
      </p:sp>
      <p:pic>
        <p:nvPicPr>
          <p:cNvPr id="4" name="Picture 2" descr="Guillain-Barre Syndrome | Cardiac complications | Clinical cardiology and  Cardiovascular Medicine"/>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242645" y="2097088"/>
            <a:ext cx="8194431" cy="412786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097260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518620"/>
          </a:xfrm>
        </p:spPr>
        <p:txBody>
          <a:bodyPr>
            <a:normAutofit fontScale="90000"/>
          </a:bodyPr>
          <a:lstStyle/>
          <a:p>
            <a:pPr algn="ctr"/>
            <a:r>
              <a:rPr lang="sr-Latn-RS" dirty="0">
                <a:latin typeface="Times New Roman" panose="02020603050405020304" pitchFamily="18" charset="0"/>
                <a:cs typeface="Times New Roman" panose="02020603050405020304" pitchFamily="18" charset="0"/>
              </a:rPr>
              <a:t>Acute inflammatory demyelinating polyneuropathy-guillain barre syndrome</a:t>
            </a:r>
            <a:endParaRPr lang="sr-Latn-RS" dirty="0"/>
          </a:p>
        </p:txBody>
      </p:sp>
      <p:sp>
        <p:nvSpPr>
          <p:cNvPr id="3" name="Content Placeholder 2"/>
          <p:cNvSpPr>
            <a:spLocks noGrp="1"/>
          </p:cNvSpPr>
          <p:nvPr>
            <p:ph idx="1"/>
          </p:nvPr>
        </p:nvSpPr>
        <p:spPr>
          <a:xfrm>
            <a:off x="1141412" y="1699846"/>
            <a:ext cx="9905999" cy="4935416"/>
          </a:xfrm>
        </p:spPr>
        <p:txBody>
          <a:bodyPr>
            <a:noAutofit/>
          </a:bodyPr>
          <a:lstStyle/>
          <a:p>
            <a:r>
              <a:rPr lang="sr-Latn-RS" b="1" dirty="0" smtClean="0">
                <a:solidFill>
                  <a:srgbClr val="FF0000"/>
                </a:solidFill>
                <a:latin typeface="Times New Roman" panose="02020603050405020304" pitchFamily="18" charset="0"/>
                <a:cs typeface="Times New Roman" panose="02020603050405020304" pitchFamily="18" charset="0"/>
              </a:rPr>
              <a:t>The earliest symptoms: </a:t>
            </a:r>
            <a:r>
              <a:rPr lang="sr-Latn-RS" dirty="0" smtClean="0">
                <a:latin typeface="Times New Roman" panose="02020603050405020304" pitchFamily="18" charset="0"/>
                <a:cs typeface="Times New Roman" panose="02020603050405020304" pitchFamily="18" charset="0"/>
              </a:rPr>
              <a:t>paresthesias and slight numbness in the toes and fingers</a:t>
            </a:r>
          </a:p>
          <a:p>
            <a:r>
              <a:rPr lang="sr-Latn-RS" dirty="0" smtClean="0">
                <a:latin typeface="Times New Roman" panose="02020603050405020304" pitchFamily="18" charset="0"/>
                <a:cs typeface="Times New Roman" panose="02020603050405020304" pitchFamily="18" charset="0"/>
              </a:rPr>
              <a:t>The major clinical manifestation: </a:t>
            </a:r>
            <a:r>
              <a:rPr lang="sr-Latn-RS" b="1" dirty="0" smtClean="0">
                <a:solidFill>
                  <a:srgbClr val="FF0000"/>
                </a:solidFill>
                <a:latin typeface="Times New Roman" panose="02020603050405020304" pitchFamily="18" charset="0"/>
                <a:cs typeface="Times New Roman" panose="02020603050405020304" pitchFamily="18" charset="0"/>
              </a:rPr>
              <a:t>weaknesses</a:t>
            </a:r>
            <a:r>
              <a:rPr lang="sr-Latn-RS" dirty="0" smtClean="0">
                <a:latin typeface="Times New Roman" panose="02020603050405020304" pitchFamily="18" charset="0"/>
                <a:cs typeface="Times New Roman" panose="02020603050405020304" pitchFamily="18" charset="0"/>
              </a:rPr>
              <a:t> that evolves more or less symmetrically, proximal as well as distal muscles of the limbs are involved, usually the lower extremities before the upper</a:t>
            </a:r>
          </a:p>
          <a:p>
            <a:r>
              <a:rPr lang="sr-Latn-RS" b="1" dirty="0" smtClean="0">
                <a:solidFill>
                  <a:srgbClr val="FF0000"/>
                </a:solidFill>
                <a:latin typeface="Times New Roman" panose="02020603050405020304" pitchFamily="18" charset="0"/>
                <a:cs typeface="Times New Roman" panose="02020603050405020304" pitchFamily="18" charset="0"/>
              </a:rPr>
              <a:t>Pain</a:t>
            </a:r>
            <a:r>
              <a:rPr lang="sr-Latn-RS" dirty="0" smtClean="0">
                <a:latin typeface="Times New Roman" panose="02020603050405020304" pitchFamily="18" charset="0"/>
                <a:cs typeface="Times New Roman" panose="02020603050405020304" pitchFamily="18" charset="0"/>
              </a:rPr>
              <a:t> of the hips, thigs, and back</a:t>
            </a:r>
          </a:p>
          <a:p>
            <a:r>
              <a:rPr lang="sr-Latn-RS" b="1" dirty="0" smtClean="0">
                <a:solidFill>
                  <a:srgbClr val="FF0000"/>
                </a:solidFill>
                <a:latin typeface="Times New Roman" panose="02020603050405020304" pitchFamily="18" charset="0"/>
                <a:cs typeface="Times New Roman" panose="02020603050405020304" pitchFamily="18" charset="0"/>
              </a:rPr>
              <a:t>Reduced vibration and joint position sense </a:t>
            </a:r>
            <a:r>
              <a:rPr lang="sr-Latn-RS" dirty="0" smtClean="0">
                <a:latin typeface="Times New Roman" panose="02020603050405020304" pitchFamily="18" charset="0"/>
                <a:cs typeface="Times New Roman" panose="02020603050405020304" pitchFamily="18" charset="0"/>
              </a:rPr>
              <a:t>in the toes and fingers</a:t>
            </a:r>
          </a:p>
          <a:p>
            <a:r>
              <a:rPr lang="sr-Latn-RS" dirty="0" smtClean="0">
                <a:latin typeface="Times New Roman" panose="02020603050405020304" pitchFamily="18" charset="0"/>
                <a:cs typeface="Times New Roman" panose="02020603050405020304" pitchFamily="18" charset="0"/>
              </a:rPr>
              <a:t>Deep sensibilty (touch-pressure-vinration) tends to be more affected than superficial (pain-temperature)</a:t>
            </a:r>
          </a:p>
          <a:p>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1290229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328246"/>
            <a:ext cx="9905998" cy="937846"/>
          </a:xfrm>
        </p:spPr>
        <p:txBody>
          <a:bodyPr>
            <a:normAutofit fontScale="90000"/>
          </a:bodyPr>
          <a:lstStyle/>
          <a:p>
            <a:pPr algn="ctr"/>
            <a:r>
              <a:rPr lang="sr-Latn-RS" dirty="0">
                <a:latin typeface="Times New Roman" panose="02020603050405020304" pitchFamily="18" charset="0"/>
                <a:cs typeface="Times New Roman" panose="02020603050405020304" pitchFamily="18" charset="0"/>
              </a:rPr>
              <a:t>Acute inflammatory demyelinating polyneuropathy-guillain barre syndrome</a:t>
            </a:r>
            <a:endParaRPr lang="sr-Latn-RS" dirty="0"/>
          </a:p>
        </p:txBody>
      </p:sp>
      <p:sp>
        <p:nvSpPr>
          <p:cNvPr id="3" name="Content Placeholder 2"/>
          <p:cNvSpPr>
            <a:spLocks noGrp="1"/>
          </p:cNvSpPr>
          <p:nvPr>
            <p:ph idx="1"/>
          </p:nvPr>
        </p:nvSpPr>
        <p:spPr>
          <a:xfrm>
            <a:off x="1141412" y="1512277"/>
            <a:ext cx="9905999" cy="4278924"/>
          </a:xfrm>
        </p:spPr>
        <p:txBody>
          <a:bodyPr>
            <a:normAutofit lnSpcReduction="10000"/>
          </a:bodyPr>
          <a:lstStyle/>
          <a:p>
            <a:r>
              <a:rPr lang="sr-Latn-RS" dirty="0" smtClean="0">
                <a:latin typeface="Times New Roman" panose="02020603050405020304" pitchFamily="18" charset="0"/>
                <a:cs typeface="Times New Roman" panose="02020603050405020304" pitchFamily="18" charset="0"/>
              </a:rPr>
              <a:t>Reduced and then absent </a:t>
            </a:r>
            <a:r>
              <a:rPr lang="sr-Latn-RS" b="1" dirty="0" smtClean="0">
                <a:solidFill>
                  <a:srgbClr val="FF0000"/>
                </a:solidFill>
                <a:latin typeface="Times New Roman" panose="02020603050405020304" pitchFamily="18" charset="0"/>
                <a:cs typeface="Times New Roman" panose="02020603050405020304" pitchFamily="18" charset="0"/>
              </a:rPr>
              <a:t>tendon reflexes</a:t>
            </a:r>
          </a:p>
          <a:p>
            <a:r>
              <a:rPr lang="sr-Latn-RS" b="1" dirty="0" smtClean="0">
                <a:solidFill>
                  <a:srgbClr val="FF0000"/>
                </a:solidFill>
                <a:latin typeface="Times New Roman" panose="02020603050405020304" pitchFamily="18" charset="0"/>
                <a:cs typeface="Times New Roman" panose="02020603050405020304" pitchFamily="18" charset="0"/>
              </a:rPr>
              <a:t>Facial diplegia </a:t>
            </a:r>
            <a:r>
              <a:rPr lang="sr-Latn-RS" dirty="0" smtClean="0">
                <a:latin typeface="Times New Roman" panose="02020603050405020304" pitchFamily="18" charset="0"/>
                <a:cs typeface="Times New Roman" panose="02020603050405020304" pitchFamily="18" charset="0"/>
              </a:rPr>
              <a:t>occurs in more than half, sometimes bilaterally</a:t>
            </a:r>
          </a:p>
          <a:p>
            <a:r>
              <a:rPr lang="sr-Latn-RS" b="1" dirty="0" smtClean="0">
                <a:solidFill>
                  <a:srgbClr val="FF0000"/>
                </a:solidFill>
                <a:latin typeface="Times New Roman" panose="02020603050405020304" pitchFamily="18" charset="0"/>
                <a:cs typeface="Times New Roman" panose="02020603050405020304" pitchFamily="18" charset="0"/>
              </a:rPr>
              <a:t>Disturbances of autonomic function </a:t>
            </a:r>
            <a:r>
              <a:rPr lang="sr-Latn-RS" dirty="0" smtClean="0">
                <a:latin typeface="Times New Roman" panose="02020603050405020304" pitchFamily="18" charset="0"/>
                <a:cs typeface="Times New Roman" panose="02020603050405020304" pitchFamily="18" charset="0"/>
              </a:rPr>
              <a:t>inculude: </a:t>
            </a:r>
          </a:p>
          <a:p>
            <a:pPr marL="457200" indent="-457200">
              <a:buAutoNum type="arabicPeriod"/>
            </a:pPr>
            <a:r>
              <a:rPr lang="sr-Latn-RS" dirty="0" smtClean="0">
                <a:latin typeface="Times New Roman" panose="02020603050405020304" pitchFamily="18" charset="0"/>
                <a:cs typeface="Times New Roman" panose="02020603050405020304" pitchFamily="18" charset="0"/>
              </a:rPr>
              <a:t>tachycardia and, less often, bradicardia,</a:t>
            </a:r>
          </a:p>
          <a:p>
            <a:pPr marL="457200" indent="-457200">
              <a:buAutoNum type="arabicPeriod"/>
            </a:pPr>
            <a:r>
              <a:rPr lang="sr-Latn-RS" dirty="0" smtClean="0">
                <a:latin typeface="Times New Roman" panose="02020603050405020304" pitchFamily="18" charset="0"/>
                <a:cs typeface="Times New Roman" panose="02020603050405020304" pitchFamily="18" charset="0"/>
              </a:rPr>
              <a:t> facial flushing, </a:t>
            </a:r>
          </a:p>
          <a:p>
            <a:pPr marL="457200" indent="-457200">
              <a:buAutoNum type="arabicPeriod"/>
            </a:pPr>
            <a:r>
              <a:rPr lang="sr-Latn-RS" dirty="0" smtClean="0">
                <a:latin typeface="Times New Roman" panose="02020603050405020304" pitchFamily="18" charset="0"/>
                <a:cs typeface="Times New Roman" panose="02020603050405020304" pitchFamily="18" charset="0"/>
              </a:rPr>
              <a:t>fluctuating hypertension and hyponetsion, </a:t>
            </a:r>
          </a:p>
          <a:p>
            <a:pPr marL="457200" indent="-457200">
              <a:buAutoNum type="arabicPeriod"/>
            </a:pPr>
            <a:r>
              <a:rPr lang="sr-Latn-RS" dirty="0" smtClean="0">
                <a:latin typeface="Times New Roman" panose="02020603050405020304" pitchFamily="18" charset="0"/>
                <a:cs typeface="Times New Roman" panose="02020603050405020304" pitchFamily="18" charset="0"/>
              </a:rPr>
              <a:t>loss of sweating, or epizodic profuse diaphoresis, </a:t>
            </a:r>
          </a:p>
          <a:p>
            <a:pPr marL="457200" indent="-457200">
              <a:buAutoNum type="arabicPeriod"/>
            </a:pPr>
            <a:r>
              <a:rPr lang="sr-Latn-RS" dirty="0" smtClean="0">
                <a:latin typeface="Times New Roman" panose="02020603050405020304" pitchFamily="18" charset="0"/>
                <a:cs typeface="Times New Roman" panose="02020603050405020304" pitchFamily="18" charset="0"/>
              </a:rPr>
              <a:t>urinary retention</a:t>
            </a:r>
          </a:p>
          <a:p>
            <a:pPr marL="0" indent="0">
              <a:buNone/>
            </a:pPr>
            <a:endParaRPr lang="sr-Latn-RS" dirty="0"/>
          </a:p>
        </p:txBody>
      </p:sp>
    </p:spTree>
    <p:extLst>
      <p:ext uri="{BB962C8B-B14F-4D97-AF65-F5344CB8AC3E}">
        <p14:creationId xmlns:p14="http://schemas.microsoft.com/office/powerpoint/2010/main" xmlns="" val="21423003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858590"/>
          </a:xfrm>
        </p:spPr>
        <p:txBody>
          <a:bodyPr>
            <a:normAutofit/>
          </a:bodyPr>
          <a:lstStyle/>
          <a:p>
            <a:pPr algn="ctr"/>
            <a:r>
              <a:rPr lang="sr-Latn-RS" sz="3200" dirty="0">
                <a:latin typeface="Times New Roman" panose="02020603050405020304" pitchFamily="18" charset="0"/>
                <a:cs typeface="Times New Roman" panose="02020603050405020304" pitchFamily="18" charset="0"/>
              </a:rPr>
              <a:t>Diagnosis guillain barre syndrome</a:t>
            </a:r>
            <a:endParaRPr lang="sr-Latn-RS" sz="3200" dirty="0"/>
          </a:p>
        </p:txBody>
      </p:sp>
      <p:sp>
        <p:nvSpPr>
          <p:cNvPr id="3" name="Content Placeholder 2"/>
          <p:cNvSpPr>
            <a:spLocks noGrp="1"/>
          </p:cNvSpPr>
          <p:nvPr>
            <p:ph sz="half" idx="1"/>
          </p:nvPr>
        </p:nvSpPr>
        <p:spPr>
          <a:xfrm>
            <a:off x="1141410" y="2004646"/>
            <a:ext cx="4878389" cy="3985846"/>
          </a:xfrm>
        </p:spPr>
        <p:txBody>
          <a:bodyPr>
            <a:normAutofit fontScale="92500" lnSpcReduction="10000"/>
          </a:bodyPr>
          <a:lstStyle/>
          <a:p>
            <a:pPr marL="457200" indent="-457200">
              <a:buAutoNum type="arabicPeriod"/>
            </a:pPr>
            <a:r>
              <a:rPr lang="sr-Latn-RS" dirty="0" smtClean="0">
                <a:latin typeface="Times New Roman" panose="02020603050405020304" pitchFamily="18" charset="0"/>
                <a:cs typeface="Times New Roman" panose="02020603050405020304" pitchFamily="18" charset="0"/>
              </a:rPr>
              <a:t>Anamnesis</a:t>
            </a:r>
          </a:p>
          <a:p>
            <a:pPr marL="457200" indent="-457200">
              <a:buAutoNum type="arabicPeriod"/>
            </a:pPr>
            <a:r>
              <a:rPr lang="sr-Latn-RS" dirty="0" smtClean="0">
                <a:latin typeface="Times New Roman" panose="02020603050405020304" pitchFamily="18" charset="0"/>
                <a:cs typeface="Times New Roman" panose="02020603050405020304" pitchFamily="18" charset="0"/>
              </a:rPr>
              <a:t>Clinical picture</a:t>
            </a:r>
          </a:p>
          <a:p>
            <a:pPr marL="457200" indent="-457200">
              <a:buAutoNum type="arabicPeriod"/>
            </a:pPr>
            <a:r>
              <a:rPr lang="sr-Latn-RS" dirty="0" smtClean="0">
                <a:latin typeface="Times New Roman" panose="02020603050405020304" pitchFamily="18" charset="0"/>
                <a:cs typeface="Times New Roman" panose="02020603050405020304" pitchFamily="18" charset="0"/>
              </a:rPr>
              <a:t>Examination cerebrospinal fluid (CSF) </a:t>
            </a:r>
            <a:r>
              <a:rPr lang="sr-Latn-RS" b="1" dirty="0" smtClean="0">
                <a:solidFill>
                  <a:srgbClr val="FF0000"/>
                </a:solidFill>
                <a:latin typeface="Times New Roman" panose="02020603050405020304" pitchFamily="18" charset="0"/>
                <a:cs typeface="Times New Roman" panose="02020603050405020304" pitchFamily="18" charset="0"/>
              </a:rPr>
              <a:t>immediately- </a:t>
            </a:r>
            <a:r>
              <a:rPr lang="sr-Latn-RS" dirty="0" smtClean="0">
                <a:solidFill>
                  <a:schemeClr val="bg1"/>
                </a:solidFill>
                <a:latin typeface="Times New Roman" panose="02020603050405020304" pitchFamily="18" charset="0"/>
                <a:cs typeface="Times New Roman" panose="02020603050405020304" pitchFamily="18" charset="0"/>
              </a:rPr>
              <a:t>elevated level of protein, acellular </a:t>
            </a:r>
            <a:r>
              <a:rPr lang="sr-Latn-RS" dirty="0" smtClean="0">
                <a:solidFill>
                  <a:srgbClr val="FF0000"/>
                </a:solidFill>
                <a:latin typeface="Times New Roman" panose="02020603050405020304" pitchFamily="18" charset="0"/>
                <a:cs typeface="Times New Roman" panose="02020603050405020304" pitchFamily="18" charset="0"/>
              </a:rPr>
              <a:t>(albuminocitologigal dissociation)</a:t>
            </a:r>
          </a:p>
          <a:p>
            <a:pPr marL="457200" indent="-457200">
              <a:buAutoNum type="arabicPeriod"/>
            </a:pPr>
            <a:r>
              <a:rPr lang="sr-Latn-RS" dirty="0" smtClean="0">
                <a:latin typeface="Times New Roman" panose="02020603050405020304" pitchFamily="18" charset="0"/>
                <a:cs typeface="Times New Roman" panose="02020603050405020304" pitchFamily="18" charset="0"/>
              </a:rPr>
              <a:t>Electrophysiological findings (third week disease)</a:t>
            </a:r>
          </a:p>
          <a:p>
            <a:pPr marL="0" indent="0">
              <a:buNone/>
            </a:pPr>
            <a:r>
              <a:rPr lang="sr-Latn-RS" b="1" dirty="0" smtClean="0">
                <a:solidFill>
                  <a:srgbClr val="FF0000"/>
                </a:solidFill>
                <a:latin typeface="Times New Roman" panose="02020603050405020304" pitchFamily="18" charset="0"/>
                <a:cs typeface="Times New Roman" panose="02020603050405020304" pitchFamily="18" charset="0"/>
              </a:rPr>
              <a:t>Multifocal demyelination</a:t>
            </a:r>
            <a:endParaRPr lang="sr-Latn-RS" b="1" dirty="0">
              <a:solidFill>
                <a:srgbClr val="FF0000"/>
              </a:solidFill>
              <a:latin typeface="Times New Roman" panose="02020603050405020304" pitchFamily="18" charset="0"/>
              <a:cs typeface="Times New Roman" panose="02020603050405020304" pitchFamily="18" charset="0"/>
            </a:endParaRPr>
          </a:p>
        </p:txBody>
      </p:sp>
      <p:pic>
        <p:nvPicPr>
          <p:cNvPr id="5" name="Picture 2" descr="EMNG (elektromioneurografija) nogu i ruku – kako se pripremiti? | Kreni  zdravo!"/>
          <p:cNvPicPr>
            <a:picLocks noGrp="1" noChangeAspect="1" noChangeArrowheads="1"/>
          </p:cNvPicPr>
          <p:nvPr>
            <p:ph sz="half" idx="2"/>
          </p:nvPr>
        </p:nvPicPr>
        <p:blipFill>
          <a:blip r:embed="rId2">
            <a:extLst>
              <a:ext uri="{28A0092B-C50C-407E-A947-70E740481C1C}">
                <a14:useLocalDpi xmlns:a14="http://schemas.microsoft.com/office/drawing/2010/main" xmlns="" val="0"/>
              </a:ext>
            </a:extLst>
          </a:blip>
          <a:srcRect/>
          <a:stretch>
            <a:fillRect/>
          </a:stretch>
        </p:blipFill>
        <p:spPr bwMode="auto">
          <a:xfrm>
            <a:off x="6172200" y="2004646"/>
            <a:ext cx="4875213" cy="378655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925316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987544"/>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Treatment of guillain </a:t>
            </a:r>
            <a:r>
              <a:rPr lang="sr-Latn-RS" sz="3200" dirty="0">
                <a:latin typeface="Times New Roman" panose="02020603050405020304" pitchFamily="18" charset="0"/>
                <a:cs typeface="Times New Roman" panose="02020603050405020304" pitchFamily="18" charset="0"/>
              </a:rPr>
              <a:t>barre syndrome</a:t>
            </a:r>
          </a:p>
        </p:txBody>
      </p:sp>
      <p:sp>
        <p:nvSpPr>
          <p:cNvPr id="3" name="Content Placeholder 2"/>
          <p:cNvSpPr>
            <a:spLocks noGrp="1"/>
          </p:cNvSpPr>
          <p:nvPr>
            <p:ph idx="1"/>
          </p:nvPr>
        </p:nvSpPr>
        <p:spPr/>
        <p:txBody>
          <a:bodyPr>
            <a:normAutofit fontScale="92500" lnSpcReduction="20000"/>
          </a:bodyPr>
          <a:lstStyle/>
          <a:p>
            <a:pPr marL="457200" indent="-457200">
              <a:buFont typeface="+mj-lt"/>
              <a:buAutoNum type="arabicPeriod"/>
            </a:pPr>
            <a:r>
              <a:rPr lang="sr-Latn-RS" b="1" dirty="0" smtClean="0">
                <a:solidFill>
                  <a:srgbClr val="FF0000"/>
                </a:solidFill>
                <a:latin typeface="Times New Roman" panose="02020603050405020304" pitchFamily="18" charset="0"/>
                <a:cs typeface="Times New Roman" panose="02020603050405020304" pitchFamily="18" charset="0"/>
              </a:rPr>
              <a:t>General medical care </a:t>
            </a:r>
            <a:r>
              <a:rPr lang="sr-Latn-RS" dirty="0" smtClean="0">
                <a:latin typeface="Times New Roman" panose="02020603050405020304" pitchFamily="18" charset="0"/>
                <a:cs typeface="Times New Roman" panose="02020603050405020304" pitchFamily="18" charset="0"/>
              </a:rPr>
              <a:t>(observation of respiratory, autonomic, and motor function, prevention of electrolyte imbalances, gastrointestinal hemorrhage, and pulmonary embolism, physical therapy)</a:t>
            </a:r>
          </a:p>
          <a:p>
            <a:pPr marL="457200" indent="-457200">
              <a:buFont typeface="+mj-lt"/>
              <a:buAutoNum type="arabicPeriod"/>
            </a:pPr>
            <a:endParaRPr lang="sr-Latn-RS" dirty="0" smtClean="0">
              <a:latin typeface="Times New Roman" panose="02020603050405020304" pitchFamily="18" charset="0"/>
              <a:cs typeface="Times New Roman" panose="02020603050405020304" pitchFamily="18" charset="0"/>
            </a:endParaRPr>
          </a:p>
          <a:p>
            <a:pPr marL="457200" indent="-457200">
              <a:buFont typeface="+mj-lt"/>
              <a:buAutoNum type="arabicPeriod"/>
            </a:pPr>
            <a:r>
              <a:rPr lang="sr-Latn-RS" b="1" dirty="0" smtClean="0">
                <a:solidFill>
                  <a:srgbClr val="FF0000"/>
                </a:solidFill>
                <a:latin typeface="Times New Roman" panose="02020603050405020304" pitchFamily="18" charset="0"/>
                <a:cs typeface="Times New Roman" panose="02020603050405020304" pitchFamily="18" charset="0"/>
              </a:rPr>
              <a:t>Immune globulin </a:t>
            </a:r>
            <a:r>
              <a:rPr lang="sr-Latn-RS" dirty="0" smtClean="0">
                <a:latin typeface="Times New Roman" panose="02020603050405020304" pitchFamily="18" charset="0"/>
                <a:cs typeface="Times New Roman" panose="02020603050405020304" pitchFamily="18" charset="0"/>
              </a:rPr>
              <a:t>(IVIg) (0.4 g/kg per day for 5 consecutive days)</a:t>
            </a:r>
          </a:p>
          <a:p>
            <a:pPr marL="457200" indent="-457200">
              <a:buFont typeface="+mj-lt"/>
              <a:buAutoNum type="arabicPeriod"/>
            </a:pPr>
            <a:endParaRPr lang="sr-Latn-RS" dirty="0" smtClean="0">
              <a:latin typeface="Times New Roman" panose="02020603050405020304" pitchFamily="18" charset="0"/>
              <a:cs typeface="Times New Roman" panose="02020603050405020304" pitchFamily="18" charset="0"/>
            </a:endParaRPr>
          </a:p>
          <a:p>
            <a:pPr marL="457200" indent="-457200">
              <a:buFont typeface="+mj-lt"/>
              <a:buAutoNum type="arabicPeriod"/>
            </a:pPr>
            <a:r>
              <a:rPr lang="sr-Latn-RS" b="1" dirty="0" smtClean="0">
                <a:solidFill>
                  <a:srgbClr val="FF0000"/>
                </a:solidFill>
                <a:latin typeface="Times New Roman" panose="02020603050405020304" pitchFamily="18" charset="0"/>
                <a:cs typeface="Times New Roman" panose="02020603050405020304" pitchFamily="18" charset="0"/>
              </a:rPr>
              <a:t>Plasma exchange </a:t>
            </a:r>
            <a:r>
              <a:rPr lang="sr-Latn-RS" dirty="0" smtClean="0">
                <a:latin typeface="Times New Roman" panose="02020603050405020304" pitchFamily="18" charset="0"/>
                <a:cs typeface="Times New Roman" panose="02020603050405020304" pitchFamily="18" charset="0"/>
              </a:rPr>
              <a:t>- in the first week  of onset symptoms </a:t>
            </a:r>
          </a:p>
          <a:p>
            <a:pPr marL="0" indent="0">
              <a:buNone/>
            </a:pPr>
            <a:r>
              <a:rPr lang="sr-Latn-RS" dirty="0" smtClean="0">
                <a:latin typeface="Times New Roman" panose="02020603050405020304" pitchFamily="18" charset="0"/>
                <a:cs typeface="Times New Roman" panose="02020603050405020304" pitchFamily="18" charset="0"/>
              </a:rPr>
              <a:t>4 to 6 treatment on alternate days</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12949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a:latin typeface="Times New Roman" panose="02020603050405020304" pitchFamily="18" charset="0"/>
                <a:cs typeface="Times New Roman" panose="02020603050405020304" pitchFamily="18" charset="0"/>
              </a:rPr>
              <a:t>Peripheral nerve system</a:t>
            </a:r>
            <a:endParaRPr lang="sr-Latn-RS" sz="3200" dirty="0"/>
          </a:p>
        </p:txBody>
      </p:sp>
      <p:sp>
        <p:nvSpPr>
          <p:cNvPr id="3" name="Text Placeholder 2"/>
          <p:cNvSpPr>
            <a:spLocks noGrp="1"/>
          </p:cNvSpPr>
          <p:nvPr>
            <p:ph type="body" idx="1"/>
          </p:nvPr>
        </p:nvSpPr>
        <p:spPr>
          <a:xfrm>
            <a:off x="1141410" y="2249486"/>
            <a:ext cx="4878393" cy="528883"/>
          </a:xfrm>
        </p:spPr>
        <p:txBody>
          <a:bodyPr/>
          <a:lstStyle/>
          <a:p>
            <a:r>
              <a:rPr lang="sr-Latn-RS" dirty="0" smtClean="0">
                <a:latin typeface="Times New Roman" panose="02020603050405020304" pitchFamily="18" charset="0"/>
                <a:cs typeface="Times New Roman" panose="02020603050405020304" pitchFamily="18" charset="0"/>
              </a:rPr>
              <a:t>Somatic nervous system</a:t>
            </a:r>
            <a:endParaRPr lang="sr-Latn-RS"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sz="half" idx="2"/>
          </p:nvPr>
        </p:nvSpPr>
        <p:spPr/>
        <p:txBody>
          <a:bodyPr/>
          <a:lstStyle/>
          <a:p>
            <a:pPr>
              <a:buFont typeface="Wingdings" panose="05000000000000000000" pitchFamily="2" charset="2"/>
              <a:buChar char="Ø"/>
            </a:pPr>
            <a:r>
              <a:rPr lang="sr-Latn-RS" dirty="0" smtClean="0">
                <a:latin typeface="Times New Roman" panose="02020603050405020304" pitchFamily="18" charset="0"/>
                <a:cs typeface="Times New Roman" panose="02020603050405020304" pitchFamily="18" charset="0"/>
              </a:rPr>
              <a:t> spinal nerves</a:t>
            </a:r>
          </a:p>
          <a:p>
            <a:pPr marL="0" indent="0">
              <a:buNone/>
            </a:pPr>
            <a:endParaRPr lang="sr-Latn-R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sr-Latn-RS" dirty="0" smtClean="0">
                <a:latin typeface="Times New Roman" panose="02020603050405020304" pitchFamily="18" charset="0"/>
                <a:cs typeface="Times New Roman" panose="02020603050405020304" pitchFamily="18" charset="0"/>
              </a:rPr>
              <a:t> cranial nerves</a:t>
            </a:r>
            <a:endParaRPr lang="sr-Latn-RS" dirty="0">
              <a:latin typeface="Times New Roman" panose="02020603050405020304" pitchFamily="18" charset="0"/>
              <a:cs typeface="Times New Roman" panose="02020603050405020304" pitchFamily="18" charset="0"/>
            </a:endParaRPr>
          </a:p>
        </p:txBody>
      </p:sp>
      <p:sp>
        <p:nvSpPr>
          <p:cNvPr id="5" name="Text Placeholder 4"/>
          <p:cNvSpPr>
            <a:spLocks noGrp="1"/>
          </p:cNvSpPr>
          <p:nvPr>
            <p:ph type="body" sz="quarter" idx="3"/>
          </p:nvPr>
        </p:nvSpPr>
        <p:spPr/>
        <p:txBody>
          <a:bodyPr/>
          <a:lstStyle/>
          <a:p>
            <a:r>
              <a:rPr lang="sr-Latn-RS" dirty="0" smtClean="0">
                <a:latin typeface="Times New Roman" panose="02020603050405020304" pitchFamily="18" charset="0"/>
                <a:cs typeface="Times New Roman" panose="02020603050405020304" pitchFamily="18" charset="0"/>
              </a:rPr>
              <a:t>Autonomic nervous system</a:t>
            </a:r>
            <a:endParaRPr lang="sr-Latn-R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sz="quarter" idx="4"/>
          </p:nvPr>
        </p:nvSpPr>
        <p:spPr/>
        <p:txBody>
          <a:bodyPr/>
          <a:lstStyle/>
          <a:p>
            <a:pPr>
              <a:buFont typeface="Wingdings" panose="05000000000000000000" pitchFamily="2" charset="2"/>
              <a:buChar char="Ø"/>
            </a:pPr>
            <a:r>
              <a:rPr lang="sr-Latn-RS" dirty="0" smtClean="0">
                <a:latin typeface="Times New Roman" panose="02020603050405020304" pitchFamily="18" charset="0"/>
                <a:cs typeface="Times New Roman" panose="02020603050405020304" pitchFamily="18" charset="0"/>
              </a:rPr>
              <a:t>Sympatethetic</a:t>
            </a:r>
          </a:p>
          <a:p>
            <a:pPr marL="0" indent="0">
              <a:buNone/>
            </a:pPr>
            <a:endParaRPr lang="sr-Latn-R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sr-Latn-RS" dirty="0" smtClean="0">
                <a:latin typeface="Times New Roman" panose="02020603050405020304" pitchFamily="18" charset="0"/>
                <a:cs typeface="Times New Roman" panose="02020603050405020304" pitchFamily="18" charset="0"/>
              </a:rPr>
              <a:t>parasympatethtic</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7840954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811697"/>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Variants of guillan barre syndrome</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41412" y="1547446"/>
            <a:ext cx="9905999" cy="4560277"/>
          </a:xfrm>
        </p:spPr>
        <p:txBody>
          <a:bodyPr/>
          <a:lstStyle/>
          <a:p>
            <a:r>
              <a:rPr lang="sr-Latn-RS" dirty="0" smtClean="0">
                <a:latin typeface="Times New Roman" panose="02020603050405020304" pitchFamily="18" charset="0"/>
                <a:cs typeface="Times New Roman" panose="02020603050405020304" pitchFamily="18" charset="0"/>
              </a:rPr>
              <a:t>Acute axonal form of GBS-a</a:t>
            </a:r>
          </a:p>
          <a:p>
            <a:r>
              <a:rPr lang="sr-Latn-RS" dirty="0" smtClean="0">
                <a:latin typeface="Times New Roman" panose="02020603050405020304" pitchFamily="18" charset="0"/>
                <a:cs typeface="Times New Roman" panose="02020603050405020304" pitchFamily="18" charset="0"/>
              </a:rPr>
              <a:t>Fisher syndrome (ophthalmoplegia, ataxia, and areflexia)</a:t>
            </a:r>
          </a:p>
          <a:p>
            <a:r>
              <a:rPr lang="sr-Latn-RS" dirty="0" smtClean="0">
                <a:latin typeface="Times New Roman" panose="02020603050405020304" pitchFamily="18" charset="0"/>
                <a:cs typeface="Times New Roman" panose="02020603050405020304" pitchFamily="18" charset="0"/>
              </a:rPr>
              <a:t>Acute ataxic variants</a:t>
            </a:r>
          </a:p>
          <a:p>
            <a:r>
              <a:rPr lang="sr-Latn-RS" dirty="0" smtClean="0">
                <a:latin typeface="Times New Roman" panose="02020603050405020304" pitchFamily="18" charset="0"/>
                <a:cs typeface="Times New Roman" panose="02020603050405020304" pitchFamily="18" charset="0"/>
              </a:rPr>
              <a:t>Oculopharyngeal weakness</a:t>
            </a:r>
          </a:p>
          <a:p>
            <a:r>
              <a:rPr lang="sr-Latn-RS" dirty="0" smtClean="0">
                <a:latin typeface="Times New Roman" panose="02020603050405020304" pitchFamily="18" charset="0"/>
                <a:cs typeface="Times New Roman" panose="02020603050405020304" pitchFamily="18" charset="0"/>
              </a:rPr>
              <a:t>Multiple cranial neuropathy</a:t>
            </a:r>
          </a:p>
          <a:p>
            <a:r>
              <a:rPr lang="sr-Latn-RS" dirty="0" smtClean="0">
                <a:latin typeface="Times New Roman" panose="02020603050405020304" pitchFamily="18" charset="0"/>
                <a:cs typeface="Times New Roman" panose="02020603050405020304" pitchFamily="18" charset="0"/>
              </a:rPr>
              <a:t>Predominant paraparesis</a:t>
            </a:r>
          </a:p>
          <a:p>
            <a:r>
              <a:rPr lang="sr-Latn-RS" dirty="0" smtClean="0">
                <a:latin typeface="Times New Roman" panose="02020603050405020304" pitchFamily="18" charset="0"/>
                <a:cs typeface="Times New Roman" panose="02020603050405020304" pitchFamily="18" charset="0"/>
              </a:rPr>
              <a:t>pandysauthonomia</a:t>
            </a:r>
          </a:p>
          <a:p>
            <a:pPr marL="0" indent="0">
              <a:buNone/>
            </a:pPr>
            <a:endParaRPr lang="sr-Latn-RS" dirty="0"/>
          </a:p>
        </p:txBody>
      </p:sp>
    </p:spTree>
    <p:extLst>
      <p:ext uri="{BB962C8B-B14F-4D97-AF65-F5344CB8AC3E}">
        <p14:creationId xmlns:p14="http://schemas.microsoft.com/office/powerpoint/2010/main" xmlns="" val="18577341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latin typeface="Times New Roman" panose="02020603050405020304" pitchFamily="18" charset="0"/>
                <a:cs typeface="Times New Roman" panose="02020603050405020304" pitchFamily="18" charset="0"/>
              </a:rPr>
              <a:t>Variants of guillan barre syndrome</a:t>
            </a:r>
            <a:endParaRPr lang="sr-Latn-RS" dirty="0"/>
          </a:p>
        </p:txBody>
      </p:sp>
      <p:pic>
        <p:nvPicPr>
          <p:cNvPr id="4" name="Picture 2" descr="Mimics and chameleons in Guillain–Barré and Miller Fisher syndromes |  Practical Neurology"/>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141412" y="1922585"/>
            <a:ext cx="9725879" cy="420858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934197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CHRONIC INFLAMATORY DEMYELINATING POLYRADICULONEUROPATHY (cidp)</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sr-Latn-RS" dirty="0" smtClean="0">
                <a:latin typeface="Times New Roman" panose="02020603050405020304" pitchFamily="18" charset="0"/>
                <a:cs typeface="Times New Roman" panose="02020603050405020304" pitchFamily="18" charset="0"/>
              </a:rPr>
              <a:t>Chronic polyneuropathy which characterize prolonged and relapsing course, enalrgement of nerves, and responsess to corticosteroids</a:t>
            </a:r>
          </a:p>
          <a:p>
            <a:pPr marL="0" indent="0">
              <a:buNone/>
            </a:pPr>
            <a:endParaRPr lang="sr-Latn-RS" dirty="0" smtClean="0">
              <a:latin typeface="Times New Roman" panose="02020603050405020304" pitchFamily="18" charset="0"/>
              <a:cs typeface="Times New Roman" panose="02020603050405020304" pitchFamily="18" charset="0"/>
            </a:endParaRPr>
          </a:p>
          <a:p>
            <a:r>
              <a:rPr lang="sr-Latn-RS" dirty="0" smtClean="0">
                <a:latin typeface="Times New Roman" panose="02020603050405020304" pitchFamily="18" charset="0"/>
                <a:cs typeface="Times New Roman" panose="02020603050405020304" pitchFamily="18" charset="0"/>
              </a:rPr>
              <a:t>Assotiation with MGUS, Morbus Hodkon, diabetes mellitus, ulcerative colitis</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2451150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Clinical picture of cidp</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sr-Latn-RS" dirty="0" smtClean="0">
                <a:latin typeface="Times New Roman" panose="02020603050405020304" pitchFamily="18" charset="0"/>
                <a:cs typeface="Times New Roman" panose="02020603050405020304" pitchFamily="18" charset="0"/>
              </a:rPr>
              <a:t>Progresive symetrical </a:t>
            </a:r>
            <a:r>
              <a:rPr lang="sr-Latn-RS" b="1" dirty="0" smtClean="0">
                <a:solidFill>
                  <a:srgbClr val="FF0000"/>
                </a:solidFill>
                <a:latin typeface="Times New Roman" panose="02020603050405020304" pitchFamily="18" charset="0"/>
                <a:cs typeface="Times New Roman" panose="02020603050405020304" pitchFamily="18" charset="0"/>
              </a:rPr>
              <a:t>muscle weakness </a:t>
            </a:r>
            <a:r>
              <a:rPr lang="sr-Latn-RS" dirty="0" smtClean="0">
                <a:latin typeface="Times New Roman" panose="02020603050405020304" pitchFamily="18" charset="0"/>
                <a:cs typeface="Times New Roman" panose="02020603050405020304" pitchFamily="18" charset="0"/>
              </a:rPr>
              <a:t>of two or more limbs with mandatory involvement of the proximal musculature (</a:t>
            </a:r>
            <a:r>
              <a:rPr lang="sr-Latn-RS" b="1" dirty="0" smtClean="0">
                <a:solidFill>
                  <a:srgbClr val="FF0000"/>
                </a:solidFill>
                <a:latin typeface="Times New Roman" panose="02020603050405020304" pitchFamily="18" charset="0"/>
                <a:cs typeface="Times New Roman" panose="02020603050405020304" pitchFamily="18" charset="0"/>
              </a:rPr>
              <a:t>during two monts</a:t>
            </a:r>
            <a:r>
              <a:rPr lang="sr-Latn-RS" dirty="0" smtClean="0">
                <a:latin typeface="Times New Roman" panose="02020603050405020304" pitchFamily="18" charset="0"/>
                <a:cs typeface="Times New Roman" panose="02020603050405020304" pitchFamily="18" charset="0"/>
              </a:rPr>
              <a:t>)</a:t>
            </a:r>
          </a:p>
          <a:p>
            <a:r>
              <a:rPr lang="sr-Latn-RS" dirty="0" smtClean="0">
                <a:latin typeface="Times New Roman" panose="02020603050405020304" pitchFamily="18" charset="0"/>
                <a:cs typeface="Times New Roman" panose="02020603050405020304" pitchFamily="18" charset="0"/>
              </a:rPr>
              <a:t>Disturbance vibration and deep positional </a:t>
            </a:r>
            <a:r>
              <a:rPr lang="sr-Latn-RS" b="1" dirty="0" smtClean="0">
                <a:solidFill>
                  <a:srgbClr val="FF0000"/>
                </a:solidFill>
                <a:latin typeface="Times New Roman" panose="02020603050405020304" pitchFamily="18" charset="0"/>
                <a:cs typeface="Times New Roman" panose="02020603050405020304" pitchFamily="18" charset="0"/>
              </a:rPr>
              <a:t>sensibility</a:t>
            </a:r>
          </a:p>
          <a:p>
            <a:r>
              <a:rPr lang="sr-Latn-RS" b="1" dirty="0" smtClean="0">
                <a:solidFill>
                  <a:srgbClr val="FF0000"/>
                </a:solidFill>
                <a:latin typeface="Times New Roman" panose="02020603050405020304" pitchFamily="18" charset="0"/>
                <a:cs typeface="Times New Roman" panose="02020603050405020304" pitchFamily="18" charset="0"/>
              </a:rPr>
              <a:t>Cranial nerve </a:t>
            </a:r>
            <a:r>
              <a:rPr lang="sr-Latn-RS" dirty="0" smtClean="0">
                <a:latin typeface="Times New Roman" panose="02020603050405020304" pitchFamily="18" charset="0"/>
                <a:cs typeface="Times New Roman" panose="02020603050405020304" pitchFamily="18" charset="0"/>
              </a:rPr>
              <a:t>abnormalities were distinctly unusual</a:t>
            </a:r>
          </a:p>
          <a:p>
            <a:r>
              <a:rPr lang="sr-Latn-RS" dirty="0" smtClean="0">
                <a:latin typeface="Times New Roman" panose="02020603050405020304" pitchFamily="18" charset="0"/>
                <a:cs typeface="Times New Roman" panose="02020603050405020304" pitchFamily="18" charset="0"/>
              </a:rPr>
              <a:t>Mild disturbance of </a:t>
            </a:r>
            <a:r>
              <a:rPr lang="sr-Latn-RS" b="1" dirty="0" smtClean="0">
                <a:solidFill>
                  <a:srgbClr val="FF0000"/>
                </a:solidFill>
                <a:latin typeface="Times New Roman" panose="02020603050405020304" pitchFamily="18" charset="0"/>
                <a:cs typeface="Times New Roman" panose="02020603050405020304" pitchFamily="18" charset="0"/>
              </a:rPr>
              <a:t>autonomic funtion</a:t>
            </a:r>
            <a:endParaRPr lang="sr-Latn-R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6981583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893759"/>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Diagnosis of cidp </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41412" y="1735015"/>
            <a:ext cx="9905999" cy="4630616"/>
          </a:xfrm>
        </p:spPr>
        <p:txBody>
          <a:bodyPr>
            <a:noAutofit/>
          </a:bodyPr>
          <a:lstStyle/>
          <a:p>
            <a:pPr marL="457200" indent="-457200">
              <a:buAutoNum type="arabicPeriod"/>
            </a:pPr>
            <a:r>
              <a:rPr lang="sr-Latn-RS" dirty="0" smtClean="0">
                <a:latin typeface="Times New Roman" panose="02020603050405020304" pitchFamily="18" charset="0"/>
                <a:cs typeface="Times New Roman" panose="02020603050405020304" pitchFamily="18" charset="0"/>
              </a:rPr>
              <a:t>Anamnesis</a:t>
            </a:r>
          </a:p>
          <a:p>
            <a:pPr marL="457200" indent="-457200">
              <a:buAutoNum type="arabicPeriod"/>
            </a:pPr>
            <a:r>
              <a:rPr lang="sr-Latn-RS" dirty="0" smtClean="0">
                <a:latin typeface="Times New Roman" panose="02020603050405020304" pitchFamily="18" charset="0"/>
                <a:cs typeface="Times New Roman" panose="02020603050405020304" pitchFamily="18" charset="0"/>
              </a:rPr>
              <a:t>Clinical picture</a:t>
            </a:r>
          </a:p>
          <a:p>
            <a:pPr marL="457200" indent="-457200">
              <a:buAutoNum type="arabicPeriod"/>
            </a:pPr>
            <a:r>
              <a:rPr lang="sr-Latn-RS" dirty="0" smtClean="0">
                <a:latin typeface="Times New Roman" panose="02020603050405020304" pitchFamily="18" charset="0"/>
                <a:cs typeface="Times New Roman" panose="02020603050405020304" pitchFamily="18" charset="0"/>
              </a:rPr>
              <a:t>Examination of cerebrospinal fluid- albuminocytologic dissociation</a:t>
            </a:r>
          </a:p>
          <a:p>
            <a:pPr marL="457200" indent="-457200">
              <a:buAutoNum type="arabicPeriod"/>
            </a:pPr>
            <a:r>
              <a:rPr lang="sr-Latn-RS" dirty="0" smtClean="0">
                <a:latin typeface="Times New Roman" panose="02020603050405020304" pitchFamily="18" charset="0"/>
                <a:cs typeface="Times New Roman" panose="02020603050405020304" pitchFamily="18" charset="0"/>
              </a:rPr>
              <a:t>Nerve conduction studies- multiple foci of demyelination</a:t>
            </a:r>
          </a:p>
          <a:p>
            <a:pPr marL="457200" indent="-457200">
              <a:buAutoNum type="arabicPeriod"/>
            </a:pPr>
            <a:r>
              <a:rPr lang="sr-Latn-RS" dirty="0" smtClean="0">
                <a:latin typeface="Times New Roman" panose="02020603050405020304" pitchFamily="18" charset="0"/>
                <a:cs typeface="Times New Roman" panose="02020603050405020304" pitchFamily="18" charset="0"/>
              </a:rPr>
              <a:t>Sural nerve biopsy</a:t>
            </a:r>
          </a:p>
          <a:p>
            <a:pPr marL="457200" indent="-457200">
              <a:buAutoNum type="arabicPeriod"/>
            </a:pPr>
            <a:r>
              <a:rPr lang="sr-Latn-RS" dirty="0" smtClean="0">
                <a:latin typeface="Times New Roman" panose="02020603050405020304" pitchFamily="18" charset="0"/>
                <a:cs typeface="Times New Roman" panose="02020603050405020304" pitchFamily="18" charset="0"/>
              </a:rPr>
              <a:t>Nucler magnetic imaging brachial and lumbal plexuse</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8855105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917205"/>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TREATMENT OF CIDP</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41412" y="1641231"/>
            <a:ext cx="9905999" cy="4947138"/>
          </a:xfrm>
        </p:spPr>
        <p:txBody>
          <a:bodyPr>
            <a:normAutofit fontScale="92500"/>
          </a:bodyPr>
          <a:lstStyle/>
          <a:p>
            <a:pPr marL="0" indent="0">
              <a:buNone/>
            </a:pPr>
            <a:r>
              <a:rPr lang="sr-Latn-RS" sz="2600" b="1" dirty="0" smtClean="0">
                <a:solidFill>
                  <a:srgbClr val="FF0000"/>
                </a:solidFill>
                <a:latin typeface="Times New Roman" panose="02020603050405020304" pitchFamily="18" charset="0"/>
                <a:cs typeface="Times New Roman" panose="02020603050405020304" pitchFamily="18" charset="0"/>
              </a:rPr>
              <a:t>Glucocoticoids</a:t>
            </a:r>
            <a:r>
              <a:rPr lang="sr-Latn-RS" sz="2600" dirty="0" smtClean="0">
                <a:latin typeface="Times New Roman" panose="02020603050405020304" pitchFamily="18" charset="0"/>
                <a:cs typeface="Times New Roman" panose="02020603050405020304" pitchFamily="18" charset="0"/>
              </a:rPr>
              <a:t>- 1. prednisone 1 to 2mg/kg daily</a:t>
            </a:r>
          </a:p>
          <a:p>
            <a:pPr marL="0" indent="0">
              <a:buNone/>
            </a:pPr>
            <a:r>
              <a:rPr lang="sr-Latn-RS" sz="2600" dirty="0" smtClean="0">
                <a:latin typeface="Times New Roman" panose="02020603050405020304" pitchFamily="18" charset="0"/>
                <a:cs typeface="Times New Roman" panose="02020603050405020304" pitchFamily="18" charset="0"/>
              </a:rPr>
              <a:t>                         2. Methylprednislone 1 g for five days a month for a period of six months</a:t>
            </a:r>
          </a:p>
          <a:p>
            <a:pPr marL="0" indent="0">
              <a:buNone/>
            </a:pPr>
            <a:r>
              <a:rPr lang="sr-Latn-RS" sz="2600" dirty="0" smtClean="0">
                <a:latin typeface="Times New Roman" panose="02020603050405020304" pitchFamily="18" charset="0"/>
                <a:cs typeface="Times New Roman" panose="02020603050405020304" pitchFamily="18" charset="0"/>
              </a:rPr>
              <a:t>                         3. Dexason 160 mg per monts</a:t>
            </a:r>
          </a:p>
          <a:p>
            <a:pPr marL="0" indent="0">
              <a:buNone/>
            </a:pPr>
            <a:r>
              <a:rPr lang="sr-Latn-RS" sz="2600" b="1" dirty="0">
                <a:solidFill>
                  <a:srgbClr val="FF0000"/>
                </a:solidFill>
                <a:latin typeface="Times New Roman" panose="02020603050405020304" pitchFamily="18" charset="0"/>
                <a:cs typeface="Times New Roman" panose="02020603050405020304" pitchFamily="18" charset="0"/>
              </a:rPr>
              <a:t>Immune globulin </a:t>
            </a:r>
            <a:r>
              <a:rPr lang="sr-Latn-RS" sz="2600" dirty="0">
                <a:latin typeface="Times New Roman" panose="02020603050405020304" pitchFamily="18" charset="0"/>
                <a:cs typeface="Times New Roman" panose="02020603050405020304" pitchFamily="18" charset="0"/>
              </a:rPr>
              <a:t>(IVIg) (0.4 g/kg per day for 5 consecutive days)</a:t>
            </a:r>
          </a:p>
          <a:p>
            <a:pPr marL="457200" indent="-457200">
              <a:buFont typeface="+mj-lt"/>
              <a:buAutoNum type="arabicPeriod"/>
            </a:pPr>
            <a:endParaRPr lang="sr-Latn-RS" sz="2600" dirty="0">
              <a:latin typeface="Times New Roman" panose="02020603050405020304" pitchFamily="18" charset="0"/>
              <a:cs typeface="Times New Roman" panose="02020603050405020304" pitchFamily="18" charset="0"/>
            </a:endParaRPr>
          </a:p>
          <a:p>
            <a:pPr marL="0" indent="0">
              <a:buNone/>
            </a:pPr>
            <a:r>
              <a:rPr lang="sr-Latn-RS" sz="2600" b="1" dirty="0">
                <a:solidFill>
                  <a:srgbClr val="FF0000"/>
                </a:solidFill>
                <a:latin typeface="Times New Roman" panose="02020603050405020304" pitchFamily="18" charset="0"/>
                <a:cs typeface="Times New Roman" panose="02020603050405020304" pitchFamily="18" charset="0"/>
              </a:rPr>
              <a:t>Plasma exchange </a:t>
            </a:r>
            <a:r>
              <a:rPr lang="sr-Latn-RS" sz="2600" dirty="0">
                <a:latin typeface="Times New Roman" panose="02020603050405020304" pitchFamily="18" charset="0"/>
                <a:cs typeface="Times New Roman" panose="02020603050405020304" pitchFamily="18" charset="0"/>
              </a:rPr>
              <a:t>- in the first week  of onset symptoms </a:t>
            </a:r>
          </a:p>
          <a:p>
            <a:pPr marL="0" indent="0">
              <a:buNone/>
            </a:pPr>
            <a:r>
              <a:rPr lang="sr-Latn-RS" sz="2600" dirty="0">
                <a:latin typeface="Times New Roman" panose="02020603050405020304" pitchFamily="18" charset="0"/>
                <a:cs typeface="Times New Roman" panose="02020603050405020304" pitchFamily="18" charset="0"/>
              </a:rPr>
              <a:t>4 to 6 treatment on alternate </a:t>
            </a:r>
            <a:r>
              <a:rPr lang="sr-Latn-RS" sz="2600" dirty="0" smtClean="0">
                <a:latin typeface="Times New Roman" panose="02020603050405020304" pitchFamily="18" charset="0"/>
                <a:cs typeface="Times New Roman" panose="02020603050405020304" pitchFamily="18" charset="0"/>
              </a:rPr>
              <a:t>days</a:t>
            </a:r>
          </a:p>
          <a:p>
            <a:pPr marL="0" indent="0">
              <a:buNone/>
            </a:pPr>
            <a:r>
              <a:rPr lang="sr-Latn-RS" sz="2600" b="1" dirty="0" smtClean="0">
                <a:solidFill>
                  <a:srgbClr val="FF0000"/>
                </a:solidFill>
                <a:latin typeface="Times New Roman" panose="02020603050405020304" pitchFamily="18" charset="0"/>
                <a:cs typeface="Times New Roman" panose="02020603050405020304" pitchFamily="18" charset="0"/>
              </a:rPr>
              <a:t>Imunosupresive medication </a:t>
            </a:r>
            <a:r>
              <a:rPr lang="sr-Latn-RS" sz="2600" dirty="0" smtClean="0">
                <a:latin typeface="Times New Roman" panose="02020603050405020304" pitchFamily="18" charset="0"/>
                <a:cs typeface="Times New Roman" panose="02020603050405020304" pitchFamily="18" charset="0"/>
              </a:rPr>
              <a:t>- cyclophosphamide, mycophenolate, rituximab</a:t>
            </a:r>
            <a:endParaRPr lang="sr-Latn-RS" sz="2600" dirty="0">
              <a:latin typeface="Times New Roman" panose="02020603050405020304" pitchFamily="18" charset="0"/>
              <a:cs typeface="Times New Roman" panose="02020603050405020304" pitchFamily="18" charset="0"/>
            </a:endParaRPr>
          </a:p>
          <a:p>
            <a:pPr marL="0" indent="0">
              <a:buNone/>
            </a:pPr>
            <a:endParaRPr lang="sr-Latn-RS" dirty="0" smtClean="0"/>
          </a:p>
          <a:p>
            <a:pPr marL="0" indent="0">
              <a:buNone/>
            </a:pPr>
            <a:endParaRPr lang="sr-Latn-RS" dirty="0"/>
          </a:p>
        </p:txBody>
      </p:sp>
    </p:spTree>
    <p:extLst>
      <p:ext uri="{BB962C8B-B14F-4D97-AF65-F5344CB8AC3E}">
        <p14:creationId xmlns:p14="http://schemas.microsoft.com/office/powerpoint/2010/main" xmlns="" val="34173459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Other immune mediated chronic polyneuropathies</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sr-Latn-RS" dirty="0" smtClean="0">
                <a:latin typeface="Times New Roman" panose="02020603050405020304" pitchFamily="18" charset="0"/>
                <a:cs typeface="Times New Roman" panose="02020603050405020304" pitchFamily="18" charset="0"/>
              </a:rPr>
              <a:t>Multifocal motor neuropathy (MMN)- acute or subacute motor mononeuropathies, manifest,k as weakness of the wirst or foot drop</a:t>
            </a:r>
          </a:p>
          <a:p>
            <a:r>
              <a:rPr lang="sr-Latn-RS" dirty="0" smtClean="0">
                <a:latin typeface="Times New Roman" panose="02020603050405020304" pitchFamily="18" charset="0"/>
                <a:cs typeface="Times New Roman" panose="02020603050405020304" pitchFamily="18" charset="0"/>
              </a:rPr>
              <a:t>Vascultic neuropathies</a:t>
            </a:r>
          </a:p>
          <a:p>
            <a:r>
              <a:rPr lang="sr-Latn-RS" dirty="0" smtClean="0">
                <a:latin typeface="Times New Roman" panose="02020603050405020304" pitchFamily="18" charset="0"/>
                <a:cs typeface="Times New Roman" panose="02020603050405020304" pitchFamily="18" charset="0"/>
              </a:rPr>
              <a:t>Paraproteinemic neuropathies</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6398406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952374"/>
          </a:xfrm>
        </p:spPr>
        <p:txBody>
          <a:bodyPr>
            <a:normAutofit fontScale="90000"/>
          </a:bodyPr>
          <a:lstStyle/>
          <a:p>
            <a:pPr algn="ctr"/>
            <a:r>
              <a:rPr lang="sr-Latn-RS" sz="3200" dirty="0">
                <a:latin typeface="Times New Roman" panose="02020603050405020304" pitchFamily="18" charset="0"/>
                <a:cs typeface="Times New Roman" panose="02020603050405020304" pitchFamily="18" charset="0"/>
              </a:rPr>
              <a:t>Vascultic neuropathies</a:t>
            </a:r>
            <a:r>
              <a:rPr lang="sr-Latn-RS" dirty="0">
                <a:latin typeface="Times New Roman" panose="02020603050405020304" pitchFamily="18" charset="0"/>
                <a:cs typeface="Times New Roman" panose="02020603050405020304" pitchFamily="18" charset="0"/>
              </a:rPr>
              <a:t/>
            </a:r>
            <a:br>
              <a:rPr lang="sr-Latn-RS" dirty="0">
                <a:latin typeface="Times New Roman" panose="02020603050405020304" pitchFamily="18" charset="0"/>
                <a:cs typeface="Times New Roman" panose="02020603050405020304" pitchFamily="18" charset="0"/>
              </a:rPr>
            </a:br>
            <a:endParaRPr lang="sr-Latn-RS" dirty="0"/>
          </a:p>
        </p:txBody>
      </p:sp>
      <p:sp>
        <p:nvSpPr>
          <p:cNvPr id="3" name="Content Placeholder 2"/>
          <p:cNvSpPr>
            <a:spLocks noGrp="1"/>
          </p:cNvSpPr>
          <p:nvPr>
            <p:ph idx="1"/>
          </p:nvPr>
        </p:nvSpPr>
        <p:spPr>
          <a:xfrm>
            <a:off x="1141412" y="1899138"/>
            <a:ext cx="9905999" cy="3892063"/>
          </a:xfrm>
        </p:spPr>
        <p:txBody>
          <a:bodyPr>
            <a:normAutofit lnSpcReduction="10000"/>
          </a:bodyPr>
          <a:lstStyle/>
          <a:p>
            <a:r>
              <a:rPr lang="sr-Latn-RS" dirty="0" smtClean="0">
                <a:latin typeface="Times New Roman" panose="02020603050405020304" pitchFamily="18" charset="0"/>
                <a:cs typeface="Times New Roman" panose="02020603050405020304" pitchFamily="18" charset="0"/>
              </a:rPr>
              <a:t>Polyarteritis nodosa</a:t>
            </a:r>
          </a:p>
          <a:p>
            <a:r>
              <a:rPr lang="sr-Latn-RS" dirty="0" smtClean="0">
                <a:latin typeface="Times New Roman" panose="02020603050405020304" pitchFamily="18" charset="0"/>
                <a:cs typeface="Times New Roman" panose="02020603050405020304" pitchFamily="18" charset="0"/>
              </a:rPr>
              <a:t>Churg Strauss</a:t>
            </a:r>
          </a:p>
          <a:p>
            <a:r>
              <a:rPr lang="sr-Latn-RS" dirty="0" smtClean="0">
                <a:latin typeface="Times New Roman" panose="02020603050405020304" pitchFamily="18" charset="0"/>
                <a:cs typeface="Times New Roman" panose="02020603050405020304" pitchFamily="18" charset="0"/>
              </a:rPr>
              <a:t>Polyanginitis</a:t>
            </a:r>
          </a:p>
          <a:p>
            <a:r>
              <a:rPr lang="sr-Latn-RS" dirty="0" smtClean="0">
                <a:latin typeface="Times New Roman" panose="02020603050405020304" pitchFamily="18" charset="0"/>
                <a:cs typeface="Times New Roman" panose="02020603050405020304" pitchFamily="18" charset="0"/>
              </a:rPr>
              <a:t>Wegener granulomatosis</a:t>
            </a:r>
          </a:p>
          <a:p>
            <a:r>
              <a:rPr lang="sr-Latn-RS" dirty="0" smtClean="0">
                <a:latin typeface="Times New Roman" panose="02020603050405020304" pitchFamily="18" charset="0"/>
                <a:cs typeface="Times New Roman" panose="02020603050405020304" pitchFamily="18" charset="0"/>
              </a:rPr>
              <a:t>Arteritis temporalis</a:t>
            </a:r>
          </a:p>
          <a:p>
            <a:r>
              <a:rPr lang="sr-Latn-RS" dirty="0" smtClean="0">
                <a:latin typeface="Times New Roman" panose="02020603050405020304" pitchFamily="18" charset="0"/>
                <a:cs typeface="Times New Roman" panose="02020603050405020304" pitchFamily="18" charset="0"/>
              </a:rPr>
              <a:t>Rheumatoid arthritis</a:t>
            </a:r>
          </a:p>
          <a:p>
            <a:r>
              <a:rPr lang="sr-Latn-RS" dirty="0" smtClean="0">
                <a:latin typeface="Times New Roman" panose="02020603050405020304" pitchFamily="18" charset="0"/>
                <a:cs typeface="Times New Roman" panose="02020603050405020304" pitchFamily="18" charset="0"/>
              </a:rPr>
              <a:t>Systemic lupus erythematosus</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9881082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Metabolic and endocrine neuropathies</a:t>
            </a:r>
            <a:br>
              <a:rPr lang="sr-Latn-RS" sz="3200" dirty="0" smtClean="0">
                <a:latin typeface="Times New Roman" panose="02020603050405020304" pitchFamily="18" charset="0"/>
                <a:cs typeface="Times New Roman" panose="02020603050405020304" pitchFamily="18" charset="0"/>
              </a:rPr>
            </a:br>
            <a:r>
              <a:rPr lang="sr-Latn-RS" sz="3200" dirty="0" smtClean="0">
                <a:latin typeface="Times New Roman" panose="02020603050405020304" pitchFamily="18" charset="0"/>
                <a:cs typeface="Times New Roman" panose="02020603050405020304" pitchFamily="18" charset="0"/>
              </a:rPr>
              <a:t>Diabetic neuropathy</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41412" y="1922585"/>
            <a:ext cx="9905999" cy="3868616"/>
          </a:xfrm>
        </p:spPr>
        <p:txBody>
          <a:bodyPr/>
          <a:lstStyle/>
          <a:p>
            <a:r>
              <a:rPr lang="sr-Latn-RS" b="1" dirty="0" smtClean="0">
                <a:solidFill>
                  <a:srgbClr val="FF0000"/>
                </a:solidFill>
                <a:latin typeface="Times New Roman" panose="02020603050405020304" pitchFamily="18" charset="0"/>
                <a:cs typeface="Times New Roman" panose="02020603050405020304" pitchFamily="18" charset="0"/>
              </a:rPr>
              <a:t>Definition: </a:t>
            </a:r>
          </a:p>
          <a:p>
            <a:pPr marL="0" indent="0">
              <a:buNone/>
            </a:pPr>
            <a:endParaRPr lang="sr-Latn-RS" dirty="0" smtClean="0">
              <a:latin typeface="Times New Roman" panose="02020603050405020304" pitchFamily="18" charset="0"/>
              <a:cs typeface="Times New Roman" panose="02020603050405020304" pitchFamily="18" charset="0"/>
            </a:endParaRPr>
          </a:p>
          <a:p>
            <a:r>
              <a:rPr lang="sr-Latn-RS" dirty="0" smtClean="0">
                <a:latin typeface="Times New Roman" panose="02020603050405020304" pitchFamily="18" charset="0"/>
                <a:cs typeface="Times New Roman" panose="02020603050405020304" pitchFamily="18" charset="0"/>
              </a:rPr>
              <a:t>Included presence symptoms and signs of disturbacnce peripheral nerves in a patients with diabetes, in whom other possible causes of neuropathy has been excluded</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8561547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917205"/>
          </a:xfrm>
        </p:spPr>
        <p:txBody>
          <a:bodyPr/>
          <a:lstStyle/>
          <a:p>
            <a:pPr algn="ctr"/>
            <a:r>
              <a:rPr lang="sr-Latn-RS" dirty="0">
                <a:latin typeface="Times New Roman" panose="02020603050405020304" pitchFamily="18" charset="0"/>
                <a:cs typeface="Times New Roman" panose="02020603050405020304" pitchFamily="18" charset="0"/>
              </a:rPr>
              <a:t>Diabetic neuropathy</a:t>
            </a:r>
            <a:endParaRPr lang="sr-Latn-RS" dirty="0"/>
          </a:p>
        </p:txBody>
      </p:sp>
      <p:sp>
        <p:nvSpPr>
          <p:cNvPr id="3" name="Content Placeholder 2"/>
          <p:cNvSpPr>
            <a:spLocks noGrp="1"/>
          </p:cNvSpPr>
          <p:nvPr>
            <p:ph idx="1"/>
          </p:nvPr>
        </p:nvSpPr>
        <p:spPr>
          <a:xfrm>
            <a:off x="1141412" y="1781908"/>
            <a:ext cx="9905999" cy="4009293"/>
          </a:xfrm>
        </p:spPr>
        <p:txBody>
          <a:bodyPr/>
          <a:lstStyle/>
          <a:p>
            <a:r>
              <a:rPr lang="sr-Latn-RS" dirty="0" smtClean="0">
                <a:latin typeface="Times New Roman" panose="02020603050405020304" pitchFamily="18" charset="0"/>
                <a:cs typeface="Times New Roman" panose="02020603050405020304" pitchFamily="18" charset="0"/>
              </a:rPr>
              <a:t>Approximately 15 perecent5 of patients with diabetes  have symptoms and signs of polyneuropathy</a:t>
            </a:r>
          </a:p>
          <a:p>
            <a:r>
              <a:rPr lang="sr-Latn-RS" dirty="0" smtClean="0">
                <a:latin typeface="Times New Roman" panose="02020603050405020304" pitchFamily="18" charset="0"/>
                <a:cs typeface="Times New Roman" panose="02020603050405020304" pitchFamily="18" charset="0"/>
              </a:rPr>
              <a:t>50 percent patients have evidence of peripheral nerve damage as judged by nerve conduction abnormalities</a:t>
            </a:r>
          </a:p>
          <a:p>
            <a:r>
              <a:rPr lang="sr-Latn-RS" dirty="0" smtClean="0">
                <a:latin typeface="Times New Roman" panose="02020603050405020304" pitchFamily="18" charset="0"/>
                <a:cs typeface="Times New Roman" panose="02020603050405020304" pitchFamily="18" charset="0"/>
              </a:rPr>
              <a:t>Fewer than 10 percent of patients have clinically evident polyneuropathy at the time diagnosis</a:t>
            </a:r>
          </a:p>
          <a:p>
            <a:r>
              <a:rPr lang="sr-Latn-RS" dirty="0" smtClean="0">
                <a:latin typeface="Times New Roman" panose="02020603050405020304" pitchFamily="18" charset="0"/>
                <a:cs typeface="Times New Roman" panose="02020603050405020304" pitchFamily="18" charset="0"/>
              </a:rPr>
              <a:t>Clinically evident polyneuropathy presents in 50 perecent of patients after 25 years</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559573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846867"/>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Structure of neurons</a:t>
            </a:r>
            <a:endParaRPr lang="sr-Latn-RS" sz="3200" dirty="0">
              <a:latin typeface="Times New Roman" panose="02020603050405020304" pitchFamily="18" charset="0"/>
              <a:cs typeface="Times New Roman" panose="02020603050405020304" pitchFamily="18" charset="0"/>
            </a:endParaRPr>
          </a:p>
        </p:txBody>
      </p:sp>
      <p:pic>
        <p:nvPicPr>
          <p:cNvPr id="1026" name="Picture 2" descr="Neurons (Nerve Cells): Structure, Function &amp; Types"/>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2039815" y="1723293"/>
            <a:ext cx="6893169" cy="471267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6933875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Pathogenic aspects of diabetic neruopathy</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sr-Latn-RS" dirty="0" smtClean="0">
                <a:latin typeface="Times New Roman" panose="02020603050405020304" pitchFamily="18" charset="0"/>
                <a:cs typeface="Times New Roman" panose="02020603050405020304" pitchFamily="18" charset="0"/>
              </a:rPr>
              <a:t>Hyperglicemia</a:t>
            </a:r>
          </a:p>
          <a:p>
            <a:r>
              <a:rPr lang="sr-Latn-RS" dirty="0" smtClean="0">
                <a:latin typeface="Times New Roman" panose="02020603050405020304" pitchFamily="18" charset="0"/>
                <a:cs typeface="Times New Roman" panose="02020603050405020304" pitchFamily="18" charset="0"/>
              </a:rPr>
              <a:t>Dyslipidemia</a:t>
            </a:r>
          </a:p>
          <a:p>
            <a:r>
              <a:rPr lang="sr-Latn-RS" dirty="0" smtClean="0">
                <a:latin typeface="Times New Roman" panose="02020603050405020304" pitchFamily="18" charset="0"/>
                <a:cs typeface="Times New Roman" panose="02020603050405020304" pitchFamily="18" charset="0"/>
              </a:rPr>
              <a:t>Impaired insulin signaling patway</a:t>
            </a:r>
          </a:p>
          <a:p>
            <a:r>
              <a:rPr lang="sr-Latn-RS" dirty="0" smtClean="0">
                <a:latin typeface="Times New Roman" panose="02020603050405020304" pitchFamily="18" charset="0"/>
                <a:cs typeface="Times New Roman" panose="02020603050405020304" pitchFamily="18" charset="0"/>
              </a:rPr>
              <a:t>Metabolic syndrome</a:t>
            </a:r>
          </a:p>
          <a:p>
            <a:r>
              <a:rPr lang="sr-Latn-RS" dirty="0" smtClean="0">
                <a:latin typeface="Times New Roman" panose="02020603050405020304" pitchFamily="18" charset="0"/>
                <a:cs typeface="Times New Roman" panose="02020603050405020304" pitchFamily="18" charset="0"/>
              </a:rPr>
              <a:t>Neurovascular mechanisms</a:t>
            </a:r>
          </a:p>
          <a:p>
            <a:r>
              <a:rPr lang="sr-Latn-RS" dirty="0" smtClean="0">
                <a:latin typeface="Times New Roman" panose="02020603050405020304" pitchFamily="18" charset="0"/>
                <a:cs typeface="Times New Roman" panose="02020603050405020304" pitchFamily="18" charset="0"/>
              </a:rPr>
              <a:t>Deficiency growth factor</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071059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776528"/>
          </a:xfrm>
        </p:spPr>
        <p:txBody>
          <a:bodyPr>
            <a:normAutofit fontScale="90000"/>
          </a:bodyPr>
          <a:lstStyle/>
          <a:p>
            <a:pPr algn="ctr"/>
            <a:r>
              <a:rPr lang="sr-Latn-RS" dirty="0" smtClean="0">
                <a:latin typeface="Times New Roman" panose="02020603050405020304" pitchFamily="18" charset="0"/>
                <a:cs typeface="Times New Roman" panose="02020603050405020304" pitchFamily="18" charset="0"/>
              </a:rPr>
              <a:t>Classification of diabetic neuropathy</a:t>
            </a:r>
            <a:endParaRPr lang="sr-Latn-RS"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165823436"/>
              </p:ext>
            </p:extLst>
          </p:nvPr>
        </p:nvGraphicFramePr>
        <p:xfrm>
          <a:off x="1141413" y="1969477"/>
          <a:ext cx="9906000" cy="38217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2289797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Simmetrical diabetic neuropathy</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sr-Latn-RS" b="1" i="1" dirty="0" smtClean="0">
                <a:solidFill>
                  <a:srgbClr val="FF0000"/>
                </a:solidFill>
                <a:latin typeface="Times New Roman" panose="02020603050405020304" pitchFamily="18" charset="0"/>
                <a:cs typeface="Times New Roman" panose="02020603050405020304" pitchFamily="18" charset="0"/>
              </a:rPr>
              <a:t>Distal sensory or sensorimotor polyneuropathy</a:t>
            </a:r>
          </a:p>
          <a:p>
            <a:r>
              <a:rPr lang="sr-Latn-RS" dirty="0">
                <a:solidFill>
                  <a:schemeClr val="bg1"/>
                </a:solidFill>
                <a:latin typeface="Times New Roman" panose="02020603050405020304" pitchFamily="18" charset="0"/>
                <a:cs typeface="Times New Roman" panose="02020603050405020304" pitchFamily="18" charset="0"/>
              </a:rPr>
              <a:t>Short fiber </a:t>
            </a:r>
            <a:r>
              <a:rPr lang="sr-Latn-RS" dirty="0" smtClean="0">
                <a:solidFill>
                  <a:schemeClr val="bg1"/>
                </a:solidFill>
                <a:latin typeface="Times New Roman" panose="02020603050405020304" pitchFamily="18" charset="0"/>
                <a:cs typeface="Times New Roman" panose="02020603050405020304" pitchFamily="18" charset="0"/>
              </a:rPr>
              <a:t>neuropathies</a:t>
            </a:r>
          </a:p>
          <a:p>
            <a:r>
              <a:rPr lang="sr-Latn-RS" dirty="0" smtClean="0">
                <a:solidFill>
                  <a:schemeClr val="bg1"/>
                </a:solidFill>
                <a:latin typeface="Times New Roman" panose="02020603050405020304" pitchFamily="18" charset="0"/>
                <a:cs typeface="Times New Roman" panose="02020603050405020304" pitchFamily="18" charset="0"/>
              </a:rPr>
              <a:t>Autonomic neuropathy</a:t>
            </a:r>
          </a:p>
          <a:p>
            <a:r>
              <a:rPr lang="sr-Latn-RS" dirty="0">
                <a:solidFill>
                  <a:schemeClr val="bg1"/>
                </a:solidFill>
                <a:latin typeface="Times New Roman" panose="02020603050405020304" pitchFamily="18" charset="0"/>
                <a:cs typeface="Times New Roman" panose="02020603050405020304" pitchFamily="18" charset="0"/>
              </a:rPr>
              <a:t>Long fiber </a:t>
            </a:r>
            <a:r>
              <a:rPr lang="sr-Latn-RS" dirty="0" smtClean="0">
                <a:solidFill>
                  <a:schemeClr val="bg1"/>
                </a:solidFill>
                <a:latin typeface="Times New Roman" panose="02020603050405020304" pitchFamily="18" charset="0"/>
                <a:cs typeface="Times New Roman" panose="02020603050405020304" pitchFamily="18" charset="0"/>
              </a:rPr>
              <a:t>neuropathies</a:t>
            </a:r>
          </a:p>
          <a:p>
            <a:r>
              <a:rPr lang="sr-Latn-RS" dirty="0" smtClean="0">
                <a:solidFill>
                  <a:schemeClr val="bg1"/>
                </a:solidFill>
                <a:latin typeface="Times New Roman" panose="02020603050405020304" pitchFamily="18" charset="0"/>
                <a:cs typeface="Times New Roman" panose="02020603050405020304" pitchFamily="18" charset="0"/>
              </a:rPr>
              <a:t>Painful distal polyneuropathy</a:t>
            </a:r>
          </a:p>
          <a:p>
            <a:endParaRPr lang="sr-Latn-RS" dirty="0"/>
          </a:p>
        </p:txBody>
      </p:sp>
    </p:spTree>
    <p:extLst>
      <p:ext uri="{BB962C8B-B14F-4D97-AF65-F5344CB8AC3E}">
        <p14:creationId xmlns:p14="http://schemas.microsoft.com/office/powerpoint/2010/main" xmlns="" val="12647140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latin typeface="Times New Roman" panose="02020603050405020304" pitchFamily="18" charset="0"/>
                <a:cs typeface="Times New Roman" panose="02020603050405020304" pitchFamily="18" charset="0"/>
              </a:rPr>
              <a:t>aSimmetrical </a:t>
            </a:r>
            <a:r>
              <a:rPr lang="sr-Latn-RS" dirty="0">
                <a:latin typeface="Times New Roman" panose="02020603050405020304" pitchFamily="18" charset="0"/>
                <a:cs typeface="Times New Roman" panose="02020603050405020304" pitchFamily="18" charset="0"/>
              </a:rPr>
              <a:t>diabetic neuropathy</a:t>
            </a:r>
            <a:endParaRPr lang="sr-Latn-RS" dirty="0"/>
          </a:p>
        </p:txBody>
      </p:sp>
      <p:sp>
        <p:nvSpPr>
          <p:cNvPr id="3" name="Content Placeholder 2"/>
          <p:cNvSpPr>
            <a:spLocks noGrp="1"/>
          </p:cNvSpPr>
          <p:nvPr>
            <p:ph idx="1"/>
          </p:nvPr>
        </p:nvSpPr>
        <p:spPr/>
        <p:txBody>
          <a:bodyPr/>
          <a:lstStyle/>
          <a:p>
            <a:r>
              <a:rPr lang="sr-Latn-RS" dirty="0" smtClean="0">
                <a:solidFill>
                  <a:schemeClr val="bg1"/>
                </a:solidFill>
                <a:latin typeface="Times New Roman" panose="02020603050405020304" pitchFamily="18" charset="0"/>
                <a:cs typeface="Times New Roman" panose="02020603050405020304" pitchFamily="18" charset="0"/>
              </a:rPr>
              <a:t>Cranial neuropathies</a:t>
            </a:r>
          </a:p>
          <a:p>
            <a:r>
              <a:rPr lang="sr-Latn-RS" dirty="0" smtClean="0">
                <a:solidFill>
                  <a:schemeClr val="bg1"/>
                </a:solidFill>
                <a:latin typeface="Times New Roman" panose="02020603050405020304" pitchFamily="18" charset="0"/>
                <a:cs typeface="Times New Roman" panose="02020603050405020304" pitchFamily="18" charset="0"/>
              </a:rPr>
              <a:t>Trunkal neruopathies</a:t>
            </a:r>
          </a:p>
          <a:p>
            <a:r>
              <a:rPr lang="sr-Latn-RS" dirty="0" smtClean="0">
                <a:solidFill>
                  <a:schemeClr val="bg1"/>
                </a:solidFill>
                <a:latin typeface="Times New Roman" panose="02020603050405020304" pitchFamily="18" charset="0"/>
                <a:cs typeface="Times New Roman" panose="02020603050405020304" pitchFamily="18" charset="0"/>
              </a:rPr>
              <a:t>Mononeuropathy multiplex</a:t>
            </a:r>
          </a:p>
          <a:p>
            <a:r>
              <a:rPr lang="sr-Latn-RS" dirty="0" smtClean="0">
                <a:solidFill>
                  <a:schemeClr val="bg1"/>
                </a:solidFill>
                <a:latin typeface="Times New Roman" panose="02020603050405020304" pitchFamily="18" charset="0"/>
                <a:cs typeface="Times New Roman" panose="02020603050405020304" pitchFamily="18" charset="0"/>
              </a:rPr>
              <a:t>Acute mononeuropathy of limbs or trunk including a painful thoracolumbal radiculopathy</a:t>
            </a:r>
          </a:p>
          <a:p>
            <a:r>
              <a:rPr lang="sr-Latn-RS" dirty="0" smtClean="0">
                <a:solidFill>
                  <a:schemeClr val="bg1"/>
                </a:solidFill>
                <a:latin typeface="Times New Roman" panose="02020603050405020304" pitchFamily="18" charset="0"/>
                <a:cs typeface="Times New Roman" panose="02020603050405020304" pitchFamily="18" charset="0"/>
              </a:rPr>
              <a:t>Commpresive neuropathies</a:t>
            </a:r>
            <a:endParaRPr lang="sr-Latn-RS"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95050807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COMBINED NEUROPATHIES</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sr-Latn-RS" dirty="0" smtClean="0">
                <a:latin typeface="Times New Roman" panose="02020603050405020304" pitchFamily="18" charset="0"/>
                <a:cs typeface="Times New Roman" panose="02020603050405020304" pitchFamily="18" charset="0"/>
              </a:rPr>
              <a:t>Polyradiculopathies</a:t>
            </a:r>
          </a:p>
          <a:p>
            <a:endParaRPr lang="sr-Latn-RS" dirty="0">
              <a:latin typeface="Times New Roman" panose="02020603050405020304" pitchFamily="18" charset="0"/>
              <a:cs typeface="Times New Roman" panose="02020603050405020304" pitchFamily="18" charset="0"/>
            </a:endParaRPr>
          </a:p>
          <a:p>
            <a:r>
              <a:rPr lang="sr-Latn-RS" dirty="0" smtClean="0">
                <a:latin typeface="Times New Roman" panose="02020603050405020304" pitchFamily="18" charset="0"/>
                <a:cs typeface="Times New Roman" panose="02020603050405020304" pitchFamily="18" charset="0"/>
              </a:rPr>
              <a:t>Simmetrical polyneuropathies</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3073603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835144"/>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Clinical picture of diabetic neuropathy</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41412" y="1652954"/>
            <a:ext cx="9905999" cy="4138247"/>
          </a:xfrm>
        </p:spPr>
        <p:txBody>
          <a:bodyPr/>
          <a:lstStyle/>
          <a:p>
            <a:r>
              <a:rPr lang="sr-Latn-RS" b="1" dirty="0" smtClean="0">
                <a:solidFill>
                  <a:srgbClr val="FF0000"/>
                </a:solidFill>
                <a:latin typeface="Times New Roman" panose="02020603050405020304" pitchFamily="18" charset="0"/>
                <a:cs typeface="Times New Roman" panose="02020603050405020304" pitchFamily="18" charset="0"/>
              </a:rPr>
              <a:t>Numbness and tingling</a:t>
            </a:r>
            <a:r>
              <a:rPr lang="sr-Latn-RS" dirty="0" smtClean="0">
                <a:latin typeface="Times New Roman" panose="02020603050405020304" pitchFamily="18" charset="0"/>
                <a:cs typeface="Times New Roman" panose="02020603050405020304" pitchFamily="18" charset="0"/>
              </a:rPr>
              <a:t>, usually confined to the feet and lower legs and worse at night</a:t>
            </a:r>
          </a:p>
          <a:p>
            <a:r>
              <a:rPr lang="sr-Latn-RS" b="1" dirty="0" smtClean="0">
                <a:solidFill>
                  <a:srgbClr val="FF0000"/>
                </a:solidFill>
                <a:latin typeface="Times New Roman" panose="02020603050405020304" pitchFamily="18" charset="0"/>
                <a:cs typeface="Times New Roman" panose="02020603050405020304" pitchFamily="18" charset="0"/>
              </a:rPr>
              <a:t>Ankle jerks are absent</a:t>
            </a:r>
          </a:p>
          <a:p>
            <a:r>
              <a:rPr lang="sr-Latn-RS" b="1" dirty="0" smtClean="0">
                <a:solidFill>
                  <a:srgbClr val="FF0000"/>
                </a:solidFill>
                <a:latin typeface="Times New Roman" panose="02020603050405020304" pitchFamily="18" charset="0"/>
                <a:cs typeface="Times New Roman" panose="02020603050405020304" pitchFamily="18" charset="0"/>
              </a:rPr>
              <a:t>Sensory loss </a:t>
            </a:r>
            <a:r>
              <a:rPr lang="sr-Latn-RS" dirty="0" smtClean="0">
                <a:latin typeface="Times New Roman" panose="02020603050405020304" pitchFamily="18" charset="0"/>
                <a:cs typeface="Times New Roman" panose="02020603050405020304" pitchFamily="18" charset="0"/>
              </a:rPr>
              <a:t>is confined to the distal parts of the lowr extremities, but in severe cases the hands are involved</a:t>
            </a:r>
          </a:p>
          <a:p>
            <a:r>
              <a:rPr lang="sr-Latn-RS" b="1" dirty="0" smtClean="0">
                <a:solidFill>
                  <a:srgbClr val="FF0000"/>
                </a:solidFill>
                <a:latin typeface="Times New Roman" panose="02020603050405020304" pitchFamily="18" charset="0"/>
                <a:cs typeface="Times New Roman" panose="02020603050405020304" pitchFamily="18" charset="0"/>
              </a:rPr>
              <a:t>Trophic changes </a:t>
            </a:r>
            <a:r>
              <a:rPr lang="sr-Latn-RS" dirty="0" smtClean="0">
                <a:latin typeface="Times New Roman" panose="02020603050405020304" pitchFamily="18" charset="0"/>
                <a:cs typeface="Times New Roman" panose="02020603050405020304" pitchFamily="18" charset="0"/>
              </a:rPr>
              <a:t>in the form of deep ulcerations and neuropathic degeneration of the joints</a:t>
            </a:r>
          </a:p>
          <a:p>
            <a:r>
              <a:rPr lang="sr-Latn-RS" b="1" dirty="0" smtClean="0">
                <a:solidFill>
                  <a:srgbClr val="FF0000"/>
                </a:solidFill>
                <a:latin typeface="Times New Roman" panose="02020603050405020304" pitchFamily="18" charset="0"/>
                <a:cs typeface="Times New Roman" panose="02020603050405020304" pitchFamily="18" charset="0"/>
              </a:rPr>
              <a:t>Muscle weakness </a:t>
            </a:r>
            <a:r>
              <a:rPr lang="sr-Latn-RS" dirty="0" smtClean="0">
                <a:latin typeface="Times New Roman" panose="02020603050405020304" pitchFamily="18" charset="0"/>
                <a:cs typeface="Times New Roman" panose="02020603050405020304" pitchFamily="18" charset="0"/>
              </a:rPr>
              <a:t>is usually mild</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79213702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AUTONOMIC DIABETIC NEUROPATHY</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41412" y="1934308"/>
            <a:ext cx="9905999" cy="3856893"/>
          </a:xfrm>
        </p:spPr>
        <p:txBody>
          <a:bodyPr>
            <a:normAutofit/>
          </a:bodyPr>
          <a:lstStyle/>
          <a:p>
            <a:r>
              <a:rPr lang="sr-Latn-RS" b="1" dirty="0" smtClean="0">
                <a:solidFill>
                  <a:srgbClr val="FF0000"/>
                </a:solidFill>
                <a:latin typeface="Times New Roman" panose="02020603050405020304" pitchFamily="18" charset="0"/>
                <a:cs typeface="Times New Roman" panose="02020603050405020304" pitchFamily="18" charset="0"/>
              </a:rPr>
              <a:t>Pupillary disfunction</a:t>
            </a:r>
          </a:p>
          <a:p>
            <a:r>
              <a:rPr lang="sr-Latn-RS" b="1" dirty="0" smtClean="0">
                <a:solidFill>
                  <a:srgbClr val="FF0000"/>
                </a:solidFill>
                <a:latin typeface="Times New Roman" panose="02020603050405020304" pitchFamily="18" charset="0"/>
                <a:cs typeface="Times New Roman" panose="02020603050405020304" pitchFamily="18" charset="0"/>
              </a:rPr>
              <a:t>Trophic change </a:t>
            </a:r>
            <a:r>
              <a:rPr lang="sr-Latn-RS" dirty="0" smtClean="0">
                <a:latin typeface="Times New Roman" panose="02020603050405020304" pitchFamily="18" charset="0"/>
                <a:cs typeface="Times New Roman" panose="02020603050405020304" pitchFamily="18" charset="0"/>
              </a:rPr>
              <a:t>(edema, foot ulcer, osteoartropathy)</a:t>
            </a:r>
          </a:p>
          <a:p>
            <a:r>
              <a:rPr lang="sr-Latn-RS" b="1" dirty="0" smtClean="0">
                <a:solidFill>
                  <a:srgbClr val="FF0000"/>
                </a:solidFill>
                <a:latin typeface="Times New Roman" panose="02020603050405020304" pitchFamily="18" charset="0"/>
                <a:cs typeface="Times New Roman" panose="02020603050405020304" pitchFamily="18" charset="0"/>
              </a:rPr>
              <a:t>Imapirment of sweating </a:t>
            </a:r>
            <a:r>
              <a:rPr lang="sr-Latn-RS" dirty="0" smtClean="0">
                <a:latin typeface="Times New Roman" panose="02020603050405020304" pitchFamily="18" charset="0"/>
                <a:cs typeface="Times New Roman" panose="02020603050405020304" pitchFamily="18" charset="0"/>
              </a:rPr>
              <a:t>(hyperhidrosis of the upper body, especialy while eating, anhidrosis of the legs)</a:t>
            </a:r>
          </a:p>
          <a:p>
            <a:r>
              <a:rPr lang="sr-Latn-RS" b="1" dirty="0" smtClean="0">
                <a:solidFill>
                  <a:srgbClr val="FF0000"/>
                </a:solidFill>
                <a:latin typeface="Times New Roman" panose="02020603050405020304" pitchFamily="18" charset="0"/>
                <a:cs typeface="Times New Roman" panose="02020603050405020304" pitchFamily="18" charset="0"/>
              </a:rPr>
              <a:t>Vasomotor disorders </a:t>
            </a:r>
            <a:r>
              <a:rPr lang="sr-Latn-RS" dirty="0" smtClean="0">
                <a:latin typeface="Times New Roman" panose="02020603050405020304" pitchFamily="18" charset="0"/>
                <a:cs typeface="Times New Roman" panose="02020603050405020304" pitchFamily="18" charset="0"/>
              </a:rPr>
              <a:t>(orthostatic hypotension)</a:t>
            </a:r>
          </a:p>
          <a:p>
            <a:r>
              <a:rPr lang="sr-Latn-RS" b="1" dirty="0" smtClean="0">
                <a:solidFill>
                  <a:srgbClr val="FF0000"/>
                </a:solidFill>
                <a:latin typeface="Times New Roman" panose="02020603050405020304" pitchFamily="18" charset="0"/>
                <a:cs typeface="Times New Roman" panose="02020603050405020304" pitchFamily="18" charset="0"/>
              </a:rPr>
              <a:t>Cardiovascular disorders </a:t>
            </a:r>
            <a:r>
              <a:rPr lang="sr-Latn-RS" dirty="0" smtClean="0">
                <a:latin typeface="Times New Roman" panose="02020603050405020304" pitchFamily="18" charset="0"/>
                <a:cs typeface="Times New Roman" panose="02020603050405020304" pitchFamily="18" charset="0"/>
              </a:rPr>
              <a:t>(tachycardia at the rest)</a:t>
            </a:r>
          </a:p>
          <a:p>
            <a:r>
              <a:rPr lang="sr-Latn-RS" dirty="0" smtClean="0">
                <a:latin typeface="Times New Roman" panose="02020603050405020304" pitchFamily="18" charset="0"/>
                <a:cs typeface="Times New Roman" panose="02020603050405020304" pitchFamily="18" charset="0"/>
              </a:rPr>
              <a:t>Atonicity of the gastrointestinal tract (</a:t>
            </a:r>
            <a:r>
              <a:rPr lang="sr-Latn-RS" b="1" dirty="0" smtClean="0">
                <a:solidFill>
                  <a:srgbClr val="FF0000"/>
                </a:solidFill>
                <a:latin typeface="Times New Roman" panose="02020603050405020304" pitchFamily="18" charset="0"/>
                <a:cs typeface="Times New Roman" panose="02020603050405020304" pitchFamily="18" charset="0"/>
              </a:rPr>
              <a:t>gastroparesis</a:t>
            </a:r>
            <a:r>
              <a:rPr lang="sr-Latn-RS" dirty="0" smtClean="0">
                <a:latin typeface="Times New Roman" panose="02020603050405020304" pitchFamily="18" charset="0"/>
                <a:cs typeface="Times New Roman" panose="02020603050405020304" pitchFamily="18" charset="0"/>
              </a:rPr>
              <a:t>)</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24412040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1046159"/>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Diabetic foot</a:t>
            </a:r>
            <a:endParaRPr lang="sr-Latn-RS" sz="3200" dirty="0">
              <a:latin typeface="Times New Roman" panose="02020603050405020304" pitchFamily="18" charset="0"/>
              <a:cs typeface="Times New Roman" panose="02020603050405020304" pitchFamily="18" charset="0"/>
            </a:endParaRPr>
          </a:p>
        </p:txBody>
      </p:sp>
      <p:pic>
        <p:nvPicPr>
          <p:cNvPr id="4" name="Picture 2" descr="Dijabetsko stopalo - Lečenje dijabetesnog stopala - Cuba Medic"/>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141413" y="2249487"/>
            <a:ext cx="7861909" cy="396374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9463298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sr-Latn-RS" dirty="0" smtClean="0">
                <a:latin typeface="Times New Roman" panose="02020603050405020304" pitchFamily="18" charset="0"/>
                <a:cs typeface="Times New Roman" panose="02020603050405020304" pitchFamily="18" charset="0"/>
              </a:rPr>
              <a:t>Subacute painful poyneuropathy with change in gycemic control „insulin neuritis“</a:t>
            </a:r>
            <a:endParaRPr lang="sr-Latn-R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sr-Latn-RS" dirty="0" smtClean="0">
                <a:latin typeface="Times New Roman" panose="02020603050405020304" pitchFamily="18" charset="0"/>
                <a:cs typeface="Times New Roman" panose="02020603050405020304" pitchFamily="18" charset="0"/>
              </a:rPr>
              <a:t>Frequency 1%, in the tertialy institucions up to 10%</a:t>
            </a:r>
          </a:p>
          <a:p>
            <a:endParaRPr lang="sr-Latn-RS" dirty="0">
              <a:latin typeface="Times New Roman" panose="02020603050405020304" pitchFamily="18" charset="0"/>
              <a:cs typeface="Times New Roman" panose="02020603050405020304" pitchFamily="18" charset="0"/>
            </a:endParaRPr>
          </a:p>
          <a:p>
            <a:pPr marL="0" indent="0">
              <a:buNone/>
            </a:pPr>
            <a:endParaRPr lang="sr-Latn-RS" dirty="0" smtClean="0">
              <a:latin typeface="Times New Roman" panose="02020603050405020304" pitchFamily="18" charset="0"/>
              <a:cs typeface="Times New Roman" panose="02020603050405020304" pitchFamily="18" charset="0"/>
            </a:endParaRPr>
          </a:p>
          <a:p>
            <a:r>
              <a:rPr lang="sr-Latn-RS" dirty="0" smtClean="0">
                <a:latin typeface="Times New Roman" panose="02020603050405020304" pitchFamily="18" charset="0"/>
                <a:cs typeface="Times New Roman" panose="02020603050405020304" pitchFamily="18" charset="0"/>
              </a:rPr>
              <a:t>Symmmetrical diffuse polyneuropathy that occurs immediately after improvment or deterioration of therapeutic glycemic control</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18650904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Cranial mononeuropathies</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lstStyle/>
          <a:p>
            <a:r>
              <a:rPr lang="sr-Latn-RS" dirty="0" smtClean="0">
                <a:latin typeface="Times New Roman" panose="02020603050405020304" pitchFamily="18" charset="0"/>
                <a:cs typeface="Times New Roman" panose="02020603050405020304" pitchFamily="18" charset="0"/>
              </a:rPr>
              <a:t>N.oculomotorius (isolated, painful third nerev palsy with sparing of pupillary function)</a:t>
            </a:r>
          </a:p>
          <a:p>
            <a:r>
              <a:rPr lang="sr-Latn-RS" dirty="0" smtClean="0">
                <a:latin typeface="Times New Roman" panose="02020603050405020304" pitchFamily="18" charset="0"/>
                <a:cs typeface="Times New Roman" panose="02020603050405020304" pitchFamily="18" charset="0"/>
              </a:rPr>
              <a:t>N. Trochlearis</a:t>
            </a:r>
          </a:p>
          <a:p>
            <a:r>
              <a:rPr lang="sr-Latn-RS" dirty="0" smtClean="0">
                <a:latin typeface="Times New Roman" panose="02020603050405020304" pitchFamily="18" charset="0"/>
                <a:cs typeface="Times New Roman" panose="02020603050405020304" pitchFamily="18" charset="0"/>
              </a:rPr>
              <a:t>N. abducens</a:t>
            </a:r>
          </a:p>
          <a:p>
            <a:r>
              <a:rPr lang="sr-Latn-RS" dirty="0" smtClean="0">
                <a:latin typeface="Times New Roman" panose="02020603050405020304" pitchFamily="18" charset="0"/>
                <a:cs typeface="Times New Roman" panose="02020603050405020304" pitchFamily="18" charset="0"/>
              </a:rPr>
              <a:t>N. facialis </a:t>
            </a:r>
            <a:endParaRPr lang="sr-Latn-RS" dirty="0">
              <a:latin typeface="Times New Roman" panose="02020603050405020304" pitchFamily="18" charset="0"/>
              <a:cs typeface="Times New Roman" panose="02020603050405020304" pitchFamily="18" charset="0"/>
            </a:endParaRPr>
          </a:p>
        </p:txBody>
      </p:sp>
      <p:pic>
        <p:nvPicPr>
          <p:cNvPr id="5" name="Picture 2" descr="Ptoza vjeđe – Wikipedija"/>
          <p:cNvPicPr>
            <a:picLocks noGrp="1" noChangeAspect="1" noChangeArrowheads="1"/>
          </p:cNvPicPr>
          <p:nvPr>
            <p:ph sz="half" idx="2"/>
          </p:nvPr>
        </p:nvPicPr>
        <p:blipFill>
          <a:blip r:embed="rId2">
            <a:extLst>
              <a:ext uri="{28A0092B-C50C-407E-A947-70E740481C1C}">
                <a14:useLocalDpi xmlns:a14="http://schemas.microsoft.com/office/drawing/2010/main" xmlns="" val="0"/>
              </a:ext>
            </a:extLst>
          </a:blip>
          <a:srcRect/>
          <a:stretch>
            <a:fillRect/>
          </a:stretch>
        </p:blipFill>
        <p:spPr bwMode="auto">
          <a:xfrm>
            <a:off x="6588369" y="2249485"/>
            <a:ext cx="3856893" cy="363549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467029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a:latin typeface="Times New Roman" panose="02020603050405020304" pitchFamily="18" charset="0"/>
                <a:cs typeface="Times New Roman" panose="02020603050405020304" pitchFamily="18" charset="0"/>
              </a:rPr>
              <a:t>Structure of neurons</a:t>
            </a:r>
          </a:p>
        </p:txBody>
      </p:sp>
      <p:pic>
        <p:nvPicPr>
          <p:cNvPr id="4" name="Picture 2" descr="16 Neurobiology ideas | brain science, neuroscience, brain anatomy"/>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992923" y="2249487"/>
            <a:ext cx="7010400" cy="409269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0076555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Mononeuropathies extremitatis</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lstStyle/>
          <a:p>
            <a:r>
              <a:rPr lang="sr-Latn-RS" dirty="0">
                <a:latin typeface="Times New Roman" panose="02020603050405020304" pitchFamily="18" charset="0"/>
                <a:cs typeface="Times New Roman" panose="02020603050405020304" pitchFamily="18" charset="0"/>
              </a:rPr>
              <a:t>n</a:t>
            </a:r>
            <a:r>
              <a:rPr lang="sr-Latn-RS" dirty="0" smtClean="0">
                <a:latin typeface="Times New Roman" panose="02020603050405020304" pitchFamily="18" charset="0"/>
                <a:cs typeface="Times New Roman" panose="02020603050405020304" pitchFamily="18" charset="0"/>
              </a:rPr>
              <a:t>. Medianus</a:t>
            </a:r>
          </a:p>
          <a:p>
            <a:r>
              <a:rPr lang="sr-Latn-RS" dirty="0">
                <a:latin typeface="Times New Roman" panose="02020603050405020304" pitchFamily="18" charset="0"/>
                <a:cs typeface="Times New Roman" panose="02020603050405020304" pitchFamily="18" charset="0"/>
              </a:rPr>
              <a:t>n</a:t>
            </a:r>
            <a:r>
              <a:rPr lang="sr-Latn-RS" dirty="0" smtClean="0">
                <a:latin typeface="Times New Roman" panose="02020603050405020304" pitchFamily="18" charset="0"/>
                <a:cs typeface="Times New Roman" panose="02020603050405020304" pitchFamily="18" charset="0"/>
              </a:rPr>
              <a:t>. Ulnaris</a:t>
            </a:r>
          </a:p>
          <a:p>
            <a:r>
              <a:rPr lang="sr-Latn-RS" dirty="0">
                <a:latin typeface="Times New Roman" panose="02020603050405020304" pitchFamily="18" charset="0"/>
                <a:cs typeface="Times New Roman" panose="02020603050405020304" pitchFamily="18" charset="0"/>
              </a:rPr>
              <a:t>n</a:t>
            </a:r>
            <a:r>
              <a:rPr lang="sr-Latn-RS" dirty="0" smtClean="0">
                <a:latin typeface="Times New Roman" panose="02020603050405020304" pitchFamily="18" charset="0"/>
                <a:cs typeface="Times New Roman" panose="02020603050405020304" pitchFamily="18" charset="0"/>
              </a:rPr>
              <a:t>. Peroneus communis</a:t>
            </a:r>
            <a:endParaRPr lang="sr-Latn-RS" dirty="0">
              <a:latin typeface="Times New Roman" panose="02020603050405020304" pitchFamily="18" charset="0"/>
              <a:cs typeface="Times New Roman" panose="02020603050405020304" pitchFamily="18" charset="0"/>
            </a:endParaRPr>
          </a:p>
        </p:txBody>
      </p:sp>
      <p:pic>
        <p:nvPicPr>
          <p:cNvPr id="5" name="Picture 2" descr="Sindrom karpalnog tunela | Pansport.rs |"/>
          <p:cNvPicPr>
            <a:picLocks noGrp="1" noChangeAspect="1" noChangeArrowheads="1"/>
          </p:cNvPicPr>
          <p:nvPr>
            <p:ph sz="half" idx="2"/>
          </p:nvPr>
        </p:nvPicPr>
        <p:blipFill>
          <a:blip r:embed="rId2">
            <a:extLst>
              <a:ext uri="{28A0092B-C50C-407E-A947-70E740481C1C}">
                <a14:useLocalDpi xmlns:a14="http://schemas.microsoft.com/office/drawing/2010/main" xmlns="" val="0"/>
              </a:ext>
            </a:extLst>
          </a:blip>
          <a:srcRect/>
          <a:stretch>
            <a:fillRect/>
          </a:stretch>
        </p:blipFill>
        <p:spPr bwMode="auto">
          <a:xfrm>
            <a:off x="6252795" y="2097088"/>
            <a:ext cx="3969727" cy="1771525"/>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6" descr="Bauerfeind Srbija » Pad Stopala"/>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252795" y="4173415"/>
            <a:ext cx="3969727" cy="161778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4741502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DIABETIC LUMAR PLEXOPATHY; DIABETIC AMYOTROPHY</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41412" y="1969478"/>
            <a:ext cx="9905999" cy="4349260"/>
          </a:xfrm>
        </p:spPr>
        <p:txBody>
          <a:bodyPr>
            <a:normAutofit/>
          </a:bodyPr>
          <a:lstStyle/>
          <a:p>
            <a:r>
              <a:rPr lang="sr-Latn-RS" dirty="0" smtClean="0">
                <a:latin typeface="Times New Roman" panose="02020603050405020304" pitchFamily="18" charset="0"/>
                <a:cs typeface="Times New Roman" panose="02020603050405020304" pitchFamily="18" charset="0"/>
              </a:rPr>
              <a:t>Syndrome of painful unilateral or asymmetrical multipleneuropathies tends to ocur in older patients with relatively mild or even unrecognized diabetes</a:t>
            </a:r>
          </a:p>
          <a:p>
            <a:r>
              <a:rPr lang="sr-Latn-RS" dirty="0" smtClean="0">
                <a:latin typeface="Times New Roman" panose="02020603050405020304" pitchFamily="18" charset="0"/>
                <a:cs typeface="Times New Roman" panose="02020603050405020304" pitchFamily="18" charset="0"/>
              </a:rPr>
              <a:t>Affected lumbal roots</a:t>
            </a:r>
          </a:p>
          <a:p>
            <a:r>
              <a:rPr lang="sr-Latn-RS" b="1" dirty="0" smtClean="0">
                <a:solidFill>
                  <a:srgbClr val="FF0000"/>
                </a:solidFill>
                <a:latin typeface="Times New Roman" panose="02020603050405020304" pitchFamily="18" charset="0"/>
                <a:cs typeface="Times New Roman" panose="02020603050405020304" pitchFamily="18" charset="0"/>
              </a:rPr>
              <a:t>Pain</a:t>
            </a:r>
            <a:r>
              <a:rPr lang="sr-Latn-RS" dirty="0" smtClean="0">
                <a:latin typeface="Times New Roman" panose="02020603050405020304" pitchFamily="18" charset="0"/>
                <a:cs typeface="Times New Roman" panose="02020603050405020304" pitchFamily="18" charset="0"/>
              </a:rPr>
              <a:t> begins in the low back or hip and spreads to the thigs and knee on one side</a:t>
            </a:r>
          </a:p>
          <a:p>
            <a:r>
              <a:rPr lang="sr-Latn-RS" b="1" dirty="0" smtClean="0">
                <a:solidFill>
                  <a:srgbClr val="FF0000"/>
                </a:solidFill>
                <a:latin typeface="Times New Roman" panose="02020603050405020304" pitchFamily="18" charset="0"/>
                <a:cs typeface="Times New Roman" panose="02020603050405020304" pitchFamily="18" charset="0"/>
              </a:rPr>
              <a:t>Weakness and atrophy </a:t>
            </a:r>
            <a:r>
              <a:rPr lang="sr-Latn-RS" dirty="0" smtClean="0">
                <a:latin typeface="Times New Roman" panose="02020603050405020304" pitchFamily="18" charset="0"/>
                <a:cs typeface="Times New Roman" panose="02020603050405020304" pitchFamily="18" charset="0"/>
              </a:rPr>
              <a:t>are evident in the pelvic girdle and thigs muscles</a:t>
            </a:r>
          </a:p>
          <a:p>
            <a:r>
              <a:rPr lang="sr-Latn-RS" dirty="0" smtClean="0">
                <a:latin typeface="Times New Roman" panose="02020603050405020304" pitchFamily="18" charset="0"/>
                <a:cs typeface="Times New Roman" panose="02020603050405020304" pitchFamily="18" charset="0"/>
              </a:rPr>
              <a:t>The </a:t>
            </a:r>
            <a:r>
              <a:rPr lang="sr-Latn-RS" b="1" dirty="0" smtClean="0">
                <a:solidFill>
                  <a:srgbClr val="FF0000"/>
                </a:solidFill>
                <a:latin typeface="Times New Roman" panose="02020603050405020304" pitchFamily="18" charset="0"/>
                <a:cs typeface="Times New Roman" panose="02020603050405020304" pitchFamily="18" charset="0"/>
              </a:rPr>
              <a:t>patellar reflex </a:t>
            </a:r>
            <a:r>
              <a:rPr lang="sr-Latn-RS" dirty="0" smtClean="0">
                <a:latin typeface="Times New Roman" panose="02020603050405020304" pitchFamily="18" charset="0"/>
                <a:cs typeface="Times New Roman" panose="02020603050405020304" pitchFamily="18" charset="0"/>
              </a:rPr>
              <a:t>is lost on the afected side</a:t>
            </a:r>
          </a:p>
          <a:p>
            <a:r>
              <a:rPr lang="sr-Latn-RS" dirty="0" smtClean="0">
                <a:latin typeface="Times New Roman" panose="02020603050405020304" pitchFamily="18" charset="0"/>
                <a:cs typeface="Times New Roman" panose="02020603050405020304" pitchFamily="18" charset="0"/>
              </a:rPr>
              <a:t>Deep and superficial </a:t>
            </a:r>
            <a:r>
              <a:rPr lang="sr-Latn-RS" b="1" dirty="0" smtClean="0">
                <a:solidFill>
                  <a:srgbClr val="FF0000"/>
                </a:solidFill>
                <a:latin typeface="Times New Roman" panose="02020603050405020304" pitchFamily="18" charset="0"/>
                <a:cs typeface="Times New Roman" panose="02020603050405020304" pitchFamily="18" charset="0"/>
              </a:rPr>
              <a:t>sensation</a:t>
            </a:r>
            <a:r>
              <a:rPr lang="sr-Latn-RS" dirty="0" smtClean="0">
                <a:latin typeface="Times New Roman" panose="02020603050405020304" pitchFamily="18" charset="0"/>
                <a:cs typeface="Times New Roman" panose="02020603050405020304" pitchFamily="18" charset="0"/>
              </a:rPr>
              <a:t> may be intact or mildly impaired</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26329873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DIAGNOSIS OF </a:t>
            </a:r>
            <a:r>
              <a:rPr lang="sr-Latn-RS" sz="3200" dirty="0">
                <a:latin typeface="Times New Roman" panose="02020603050405020304" pitchFamily="18" charset="0"/>
                <a:cs typeface="Times New Roman" panose="02020603050405020304" pitchFamily="18" charset="0"/>
              </a:rPr>
              <a:t>DIABETIC NEUROPATHY</a:t>
            </a:r>
          </a:p>
        </p:txBody>
      </p:sp>
      <p:sp>
        <p:nvSpPr>
          <p:cNvPr id="3" name="Content Placeholder 2"/>
          <p:cNvSpPr>
            <a:spLocks noGrp="1"/>
          </p:cNvSpPr>
          <p:nvPr>
            <p:ph sz="half" idx="1"/>
          </p:nvPr>
        </p:nvSpPr>
        <p:spPr/>
        <p:txBody>
          <a:bodyPr/>
          <a:lstStyle/>
          <a:p>
            <a:r>
              <a:rPr lang="sr-Latn-RS" b="1" dirty="0" smtClean="0">
                <a:solidFill>
                  <a:srgbClr val="FF0000"/>
                </a:solidFill>
                <a:latin typeface="Times New Roman" panose="02020603050405020304" pitchFamily="18" charset="0"/>
                <a:cs typeface="Times New Roman" panose="02020603050405020304" pitchFamily="18" charset="0"/>
              </a:rPr>
              <a:t>Anamnesis </a:t>
            </a:r>
            <a:r>
              <a:rPr lang="sr-Latn-RS" dirty="0" smtClean="0">
                <a:latin typeface="Times New Roman" panose="02020603050405020304" pitchFamily="18" charset="0"/>
                <a:cs typeface="Times New Roman" panose="02020603050405020304" pitchFamily="18" charset="0"/>
              </a:rPr>
              <a:t>(initial severe involvement of the legs, worsening symptoms at the night, predominace of sensitive symptoms)</a:t>
            </a:r>
          </a:p>
          <a:p>
            <a:r>
              <a:rPr lang="sr-Latn-RS" b="1" dirty="0" smtClean="0">
                <a:solidFill>
                  <a:srgbClr val="FF0000"/>
                </a:solidFill>
                <a:latin typeface="Times New Roman" panose="02020603050405020304" pitchFamily="18" charset="0"/>
                <a:cs typeface="Times New Roman" panose="02020603050405020304" pitchFamily="18" charset="0"/>
              </a:rPr>
              <a:t>Neurological examination</a:t>
            </a:r>
          </a:p>
          <a:p>
            <a:r>
              <a:rPr lang="sr-Latn-RS" dirty="0" smtClean="0">
                <a:latin typeface="Times New Roman" panose="02020603050405020304" pitchFamily="18" charset="0"/>
                <a:cs typeface="Times New Roman" panose="02020603050405020304" pitchFamily="18" charset="0"/>
              </a:rPr>
              <a:t>Nerve conductiones studies </a:t>
            </a:r>
            <a:r>
              <a:rPr lang="sr-Latn-RS" b="1" dirty="0" smtClean="0">
                <a:solidFill>
                  <a:srgbClr val="FF0000"/>
                </a:solidFill>
                <a:latin typeface="Times New Roman" panose="02020603050405020304" pitchFamily="18" charset="0"/>
                <a:cs typeface="Times New Roman" panose="02020603050405020304" pitchFamily="18" charset="0"/>
              </a:rPr>
              <a:t>(EMNG</a:t>
            </a:r>
            <a:r>
              <a:rPr lang="sr-Latn-RS" dirty="0" smtClean="0">
                <a:latin typeface="Times New Roman" panose="02020603050405020304" pitchFamily="18" charset="0"/>
                <a:cs typeface="Times New Roman" panose="02020603050405020304" pitchFamily="18" charset="0"/>
              </a:rPr>
              <a:t>)</a:t>
            </a:r>
            <a:endParaRPr lang="sr-Latn-RS" dirty="0">
              <a:latin typeface="Times New Roman" panose="02020603050405020304" pitchFamily="18" charset="0"/>
              <a:cs typeface="Times New Roman" panose="02020603050405020304" pitchFamily="18" charset="0"/>
            </a:endParaRPr>
          </a:p>
        </p:txBody>
      </p:sp>
      <p:pic>
        <p:nvPicPr>
          <p:cNvPr id="5" name="Picture 8" descr="Neuropatija distalna (na nogama) - iskustva pacijenata - YouTube"/>
          <p:cNvPicPr>
            <a:picLocks noGrp="1" noChangeAspect="1" noChangeArrowheads="1"/>
          </p:cNvPicPr>
          <p:nvPr>
            <p:ph sz="half" idx="2"/>
          </p:nvPr>
        </p:nvPicPr>
        <p:blipFill>
          <a:blip r:embed="rId2">
            <a:extLst>
              <a:ext uri="{28A0092B-C50C-407E-A947-70E740481C1C}">
                <a14:useLocalDpi xmlns:a14="http://schemas.microsoft.com/office/drawing/2010/main" xmlns="" val="0"/>
              </a:ext>
            </a:extLst>
          </a:blip>
          <a:srcRect/>
          <a:stretch>
            <a:fillRect/>
          </a:stretch>
        </p:blipFill>
        <p:spPr bwMode="auto">
          <a:xfrm>
            <a:off x="6323806" y="2305844"/>
            <a:ext cx="4572000" cy="3429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64828929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TREATMENT OF DIABETIC NEUROPATHY</a:t>
            </a:r>
            <a:endParaRPr lang="sr-Latn-RS" sz="3200"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927682504"/>
              </p:ext>
            </p:extLst>
          </p:nvPr>
        </p:nvGraphicFramePr>
        <p:xfrm>
          <a:off x="1141413" y="2249488"/>
          <a:ext cx="9906000" cy="3541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4751684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Treatment of DIABETIC NEUROPATHY</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41412" y="1992924"/>
            <a:ext cx="9905999" cy="4278922"/>
          </a:xfrm>
        </p:spPr>
        <p:txBody>
          <a:bodyPr/>
          <a:lstStyle/>
          <a:p>
            <a:pPr marL="457200" indent="-457200">
              <a:buAutoNum type="arabicPeriod"/>
            </a:pPr>
            <a:r>
              <a:rPr lang="sr-Latn-RS" b="1" dirty="0" smtClean="0">
                <a:solidFill>
                  <a:srgbClr val="FF0000"/>
                </a:solidFill>
                <a:latin typeface="Times New Roman" panose="02020603050405020304" pitchFamily="18" charset="0"/>
                <a:cs typeface="Times New Roman" panose="02020603050405020304" pitchFamily="18" charset="0"/>
              </a:rPr>
              <a:t>Antidepressants</a:t>
            </a:r>
          </a:p>
          <a:p>
            <a:pPr marL="0" indent="0">
              <a:buNone/>
            </a:pPr>
            <a:r>
              <a:rPr lang="sr-Latn-RS" dirty="0" smtClean="0">
                <a:latin typeface="Times New Roman" panose="02020603050405020304" pitchFamily="18" charset="0"/>
                <a:cs typeface="Times New Roman" panose="02020603050405020304" pitchFamily="18" charset="0"/>
              </a:rPr>
              <a:t>-tricyclic antidepressants (amytriptyline, imparmine)</a:t>
            </a:r>
          </a:p>
          <a:p>
            <a:pPr marL="0" indent="0">
              <a:buNone/>
            </a:pPr>
            <a:r>
              <a:rPr lang="sr-Latn-RS" dirty="0" smtClean="0">
                <a:latin typeface="Times New Roman" panose="02020603050405020304" pitchFamily="18" charset="0"/>
                <a:cs typeface="Times New Roman" panose="02020603050405020304" pitchFamily="18" charset="0"/>
              </a:rPr>
              <a:t>-selective serotonin uptake inhibitors (duloxitine)</a:t>
            </a:r>
          </a:p>
          <a:p>
            <a:pPr marL="0" indent="0">
              <a:buNone/>
            </a:pPr>
            <a:r>
              <a:rPr lang="sr-Latn-RS" dirty="0" smtClean="0">
                <a:latin typeface="Times New Roman" panose="02020603050405020304" pitchFamily="18" charset="0"/>
                <a:cs typeface="Times New Roman" panose="02020603050405020304" pitchFamily="18" charset="0"/>
              </a:rPr>
              <a:t>2. </a:t>
            </a:r>
            <a:r>
              <a:rPr lang="sr-Latn-RS" b="1" dirty="0" smtClean="0">
                <a:solidFill>
                  <a:srgbClr val="FF0000"/>
                </a:solidFill>
                <a:latin typeface="Times New Roman" panose="02020603050405020304" pitchFamily="18" charset="0"/>
                <a:cs typeface="Times New Roman" panose="02020603050405020304" pitchFamily="18" charset="0"/>
              </a:rPr>
              <a:t>Anticonvulsant drugs</a:t>
            </a:r>
          </a:p>
          <a:p>
            <a:pPr marL="0" indent="0">
              <a:buNone/>
            </a:pPr>
            <a:r>
              <a:rPr lang="sr-Latn-RS" dirty="0" smtClean="0">
                <a:latin typeface="Times New Roman" panose="02020603050405020304" pitchFamily="18" charset="0"/>
                <a:cs typeface="Times New Roman" panose="02020603050405020304" pitchFamily="18" charset="0"/>
              </a:rPr>
              <a:t>-pregablain</a:t>
            </a:r>
          </a:p>
          <a:p>
            <a:pPr marL="0" indent="0">
              <a:buNone/>
            </a:pPr>
            <a:r>
              <a:rPr lang="sr-Latn-RS" dirty="0" smtClean="0">
                <a:latin typeface="Times New Roman" panose="02020603050405020304" pitchFamily="18" charset="0"/>
                <a:cs typeface="Times New Roman" panose="02020603050405020304" pitchFamily="18" charset="0"/>
              </a:rPr>
              <a:t>-gabapentin</a:t>
            </a:r>
          </a:p>
          <a:p>
            <a:pPr marL="0" indent="0">
              <a:buNone/>
            </a:pPr>
            <a:r>
              <a:rPr lang="sr-Latn-RS" dirty="0" smtClean="0">
                <a:latin typeface="Times New Roman" panose="02020603050405020304" pitchFamily="18" charset="0"/>
                <a:cs typeface="Times New Roman" panose="02020603050405020304" pitchFamily="18" charset="0"/>
              </a:rPr>
              <a:t>3. </a:t>
            </a:r>
            <a:r>
              <a:rPr lang="sr-Latn-RS" b="1" dirty="0" smtClean="0">
                <a:solidFill>
                  <a:srgbClr val="FF0000"/>
                </a:solidFill>
                <a:latin typeface="Times New Roman" panose="02020603050405020304" pitchFamily="18" charset="0"/>
                <a:cs typeface="Times New Roman" panose="02020603050405020304" pitchFamily="18" charset="0"/>
              </a:rPr>
              <a:t>Opoid drugs </a:t>
            </a:r>
            <a:r>
              <a:rPr lang="sr-Latn-RS" dirty="0" smtClean="0">
                <a:latin typeface="Times New Roman" panose="02020603050405020304" pitchFamily="18" charset="0"/>
                <a:cs typeface="Times New Roman" panose="02020603050405020304" pitchFamily="18" charset="0"/>
              </a:rPr>
              <a:t>(oxycodone, tramadol, morphine)</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69173314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975820"/>
          </a:xfrm>
        </p:spPr>
        <p:txBody>
          <a:bodyPr>
            <a:normAutofit/>
          </a:bodyPr>
          <a:lstStyle/>
          <a:p>
            <a:r>
              <a:rPr lang="sr-Latn-RS" sz="3200" dirty="0" smtClean="0">
                <a:latin typeface="Times New Roman" panose="02020603050405020304" pitchFamily="18" charset="0"/>
                <a:cs typeface="Times New Roman" panose="02020603050405020304" pitchFamily="18" charset="0"/>
              </a:rPr>
              <a:t>Other metabolic neuropathies</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41412" y="1781908"/>
            <a:ext cx="9905999" cy="4009293"/>
          </a:xfrm>
        </p:spPr>
        <p:txBody>
          <a:bodyPr>
            <a:normAutofit lnSpcReduction="10000"/>
          </a:bodyPr>
          <a:lstStyle/>
          <a:p>
            <a:pPr marL="457200" indent="-457200">
              <a:buAutoNum type="arabicPeriod"/>
            </a:pPr>
            <a:r>
              <a:rPr lang="sr-Latn-RS" b="1" dirty="0" smtClean="0">
                <a:solidFill>
                  <a:srgbClr val="FF0000"/>
                </a:solidFill>
                <a:latin typeface="Times New Roman" panose="02020603050405020304" pitchFamily="18" charset="0"/>
                <a:cs typeface="Times New Roman" panose="02020603050405020304" pitchFamily="18" charset="0"/>
              </a:rPr>
              <a:t>Uremic polyneuropathy </a:t>
            </a:r>
            <a:r>
              <a:rPr lang="sr-Latn-RS" dirty="0" smtClean="0">
                <a:latin typeface="Times New Roman" panose="02020603050405020304" pitchFamily="18" charset="0"/>
                <a:cs typeface="Times New Roman" panose="02020603050405020304" pitchFamily="18" charset="0"/>
              </a:rPr>
              <a:t>- a comlication a chronic uremia- in 80% of cases in the terminal phase of renal failure</a:t>
            </a:r>
          </a:p>
          <a:p>
            <a:pPr marL="0" indent="0">
              <a:buNone/>
            </a:pPr>
            <a:r>
              <a:rPr lang="sr-Latn-RS" dirty="0" smtClean="0">
                <a:latin typeface="Times New Roman" panose="02020603050405020304" pitchFamily="18" charset="0"/>
                <a:cs typeface="Times New Roman" panose="02020603050405020304" pitchFamily="18" charset="0"/>
              </a:rPr>
              <a:t>Clinical picture: progressive distal sensory and motor axonal neuropathy</a:t>
            </a:r>
          </a:p>
          <a:p>
            <a:pPr marL="0" indent="0">
              <a:buNone/>
            </a:pPr>
            <a:endParaRPr lang="sr-Latn-RS" dirty="0" smtClean="0">
              <a:latin typeface="Times New Roman" panose="02020603050405020304" pitchFamily="18" charset="0"/>
              <a:cs typeface="Times New Roman" panose="02020603050405020304" pitchFamily="18" charset="0"/>
            </a:endParaRPr>
          </a:p>
          <a:p>
            <a:pPr marL="0" indent="0">
              <a:buNone/>
            </a:pPr>
            <a:r>
              <a:rPr lang="sr-Latn-RS" dirty="0" smtClean="0">
                <a:latin typeface="Times New Roman" panose="02020603050405020304" pitchFamily="18" charset="0"/>
                <a:cs typeface="Times New Roman" panose="02020603050405020304" pitchFamily="18" charset="0"/>
              </a:rPr>
              <a:t>2. </a:t>
            </a:r>
            <a:r>
              <a:rPr lang="sr-Latn-RS" b="1" dirty="0" smtClean="0">
                <a:solidFill>
                  <a:srgbClr val="FF0000"/>
                </a:solidFill>
                <a:latin typeface="Times New Roman" panose="02020603050405020304" pitchFamily="18" charset="0"/>
                <a:cs typeface="Times New Roman" panose="02020603050405020304" pitchFamily="18" charset="0"/>
              </a:rPr>
              <a:t>Hepatic polyneuropathy </a:t>
            </a:r>
            <a:r>
              <a:rPr lang="sr-Latn-RS" dirty="0" smtClean="0">
                <a:latin typeface="Times New Roman" panose="02020603050405020304" pitchFamily="18" charset="0"/>
                <a:cs typeface="Times New Roman" panose="02020603050405020304" pitchFamily="18" charset="0"/>
              </a:rPr>
              <a:t>– in 70% patients in the terminal phase of  hepatic failure</a:t>
            </a:r>
          </a:p>
          <a:p>
            <a:pPr marL="0" indent="0">
              <a:buNone/>
            </a:pPr>
            <a:r>
              <a:rPr lang="sr-Latn-RS" dirty="0" smtClean="0">
                <a:latin typeface="Times New Roman" panose="02020603050405020304" pitchFamily="18" charset="0"/>
                <a:cs typeface="Times New Roman" panose="02020603050405020304" pitchFamily="18" charset="0"/>
              </a:rPr>
              <a:t>Clinical picture: loss of sensitivity to pai and temperature in the feet, absent to tendon reflexes</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87438312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Nutritional neuropathies</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lstStyle/>
          <a:p>
            <a:r>
              <a:rPr lang="sr-Latn-RS" dirty="0" smtClean="0">
                <a:latin typeface="Times New Roman" panose="02020603050405020304" pitchFamily="18" charset="0"/>
                <a:cs typeface="Times New Roman" panose="02020603050405020304" pitchFamily="18" charset="0"/>
              </a:rPr>
              <a:t>They represent diseases of the peripheral nerves that occur due to the deficiency of one of the basic elements of daily nutrition</a:t>
            </a:r>
            <a:endParaRPr lang="sr-Latn-RS" dirty="0">
              <a:latin typeface="Times New Roman" panose="02020603050405020304" pitchFamily="18" charset="0"/>
              <a:cs typeface="Times New Roman" panose="02020603050405020304" pitchFamily="18" charset="0"/>
            </a:endParaRPr>
          </a:p>
        </p:txBody>
      </p:sp>
      <p:pic>
        <p:nvPicPr>
          <p:cNvPr id="5" name="Picture 2" descr="Витал Витамин Б1"/>
          <p:cNvPicPr>
            <a:picLocks noGrp="1" noChangeAspect="1" noChangeArrowheads="1"/>
          </p:cNvPicPr>
          <p:nvPr>
            <p:ph sz="half" idx="2"/>
          </p:nvPr>
        </p:nvPicPr>
        <p:blipFill>
          <a:blip r:embed="rId2">
            <a:extLst>
              <a:ext uri="{28A0092B-C50C-407E-A947-70E740481C1C}">
                <a14:useLocalDpi xmlns:a14="http://schemas.microsoft.com/office/drawing/2010/main" xmlns="" val="0"/>
              </a:ext>
            </a:extLst>
          </a:blip>
          <a:srcRect/>
          <a:stretch>
            <a:fillRect/>
          </a:stretch>
        </p:blipFill>
        <p:spPr bwMode="auto">
          <a:xfrm>
            <a:off x="6704805" y="2249486"/>
            <a:ext cx="3904579" cy="354171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6062521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741359"/>
          </a:xfrm>
        </p:spPr>
        <p:txBody>
          <a:bodyPr/>
          <a:lstStyle/>
          <a:p>
            <a:pPr algn="ctr"/>
            <a:r>
              <a:rPr lang="sr-Latn-RS" dirty="0">
                <a:latin typeface="Times New Roman" panose="02020603050405020304" pitchFamily="18" charset="0"/>
                <a:cs typeface="Times New Roman" panose="02020603050405020304" pitchFamily="18" charset="0"/>
              </a:rPr>
              <a:t>Nutritional neuropathies</a:t>
            </a:r>
            <a:endParaRPr lang="sr-Latn-RS" dirty="0"/>
          </a:p>
        </p:txBody>
      </p:sp>
      <p:sp>
        <p:nvSpPr>
          <p:cNvPr id="3" name="Content Placeholder 2"/>
          <p:cNvSpPr>
            <a:spLocks noGrp="1"/>
          </p:cNvSpPr>
          <p:nvPr>
            <p:ph sz="half" idx="1"/>
          </p:nvPr>
        </p:nvSpPr>
        <p:spPr>
          <a:xfrm>
            <a:off x="1141410" y="1465385"/>
            <a:ext cx="4878389" cy="4325815"/>
          </a:xfrm>
        </p:spPr>
        <p:txBody>
          <a:bodyPr>
            <a:normAutofit fontScale="92500"/>
          </a:bodyPr>
          <a:lstStyle/>
          <a:p>
            <a:pPr marL="457200" indent="-457200">
              <a:buAutoNum type="arabicPeriod"/>
            </a:pPr>
            <a:r>
              <a:rPr lang="sr-Latn-RS" b="1" dirty="0" smtClean="0">
                <a:solidFill>
                  <a:srgbClr val="FF0000"/>
                </a:solidFill>
                <a:latin typeface="Times New Roman" panose="02020603050405020304" pitchFamily="18" charset="0"/>
                <a:cs typeface="Times New Roman" panose="02020603050405020304" pitchFamily="18" charset="0"/>
              </a:rPr>
              <a:t>Deficiency of thiamine (vitamin B1)-Beri beri</a:t>
            </a:r>
          </a:p>
          <a:p>
            <a:pPr marL="457200" indent="-457200">
              <a:buAutoNum type="arabicPeriod"/>
            </a:pPr>
            <a:r>
              <a:rPr lang="sr-Latn-RS" dirty="0" smtClean="0">
                <a:latin typeface="Times New Roman" panose="02020603050405020304" pitchFamily="18" charset="0"/>
                <a:cs typeface="Times New Roman" panose="02020603050405020304" pitchFamily="18" charset="0"/>
              </a:rPr>
              <a:t>Deficiency of niacin (vitamin B3)</a:t>
            </a:r>
          </a:p>
          <a:p>
            <a:pPr marL="457200" indent="-457200">
              <a:buAutoNum type="arabicPeriod"/>
            </a:pPr>
            <a:r>
              <a:rPr lang="sr-Latn-RS" dirty="0" smtClean="0">
                <a:latin typeface="Times New Roman" panose="02020603050405020304" pitchFamily="18" charset="0"/>
                <a:cs typeface="Times New Roman" panose="02020603050405020304" pitchFamily="18" charset="0"/>
              </a:rPr>
              <a:t>Pyridoxine deficiency (vitamin B6)</a:t>
            </a:r>
          </a:p>
          <a:p>
            <a:pPr marL="457200" indent="-457200">
              <a:buAutoNum type="arabicPeriod"/>
            </a:pPr>
            <a:r>
              <a:rPr lang="sr-Latn-RS" dirty="0" smtClean="0">
                <a:latin typeface="Times New Roman" panose="02020603050405020304" pitchFamily="18" charset="0"/>
                <a:cs typeface="Times New Roman" panose="02020603050405020304" pitchFamily="18" charset="0"/>
              </a:rPr>
              <a:t>Deficiency of cobalamin (vitamin B12)</a:t>
            </a:r>
          </a:p>
          <a:p>
            <a:pPr marL="457200" indent="-457200">
              <a:buAutoNum type="arabicPeriod"/>
            </a:pPr>
            <a:r>
              <a:rPr lang="sr-Latn-RS" dirty="0" smtClean="0">
                <a:latin typeface="Times New Roman" panose="02020603050405020304" pitchFamily="18" charset="0"/>
                <a:cs typeface="Times New Roman" panose="02020603050405020304" pitchFamily="18" charset="0"/>
              </a:rPr>
              <a:t>Folic acid deficiency</a:t>
            </a:r>
          </a:p>
          <a:p>
            <a:pPr marL="457200" indent="-457200">
              <a:buAutoNum type="arabicPeriod"/>
            </a:pPr>
            <a:r>
              <a:rPr lang="sr-Latn-RS" dirty="0" smtClean="0">
                <a:latin typeface="Times New Roman" panose="02020603050405020304" pitchFamily="18" charset="0"/>
                <a:cs typeface="Times New Roman" panose="02020603050405020304" pitchFamily="18" charset="0"/>
              </a:rPr>
              <a:t>Deficinecy of tocoferol (vitamin E)</a:t>
            </a:r>
          </a:p>
          <a:p>
            <a:pPr marL="457200" indent="-457200">
              <a:buAutoNum type="arabicPeriod"/>
            </a:pPr>
            <a:endParaRPr lang="sr-Latn-RS" dirty="0" smtClean="0"/>
          </a:p>
        </p:txBody>
      </p:sp>
      <p:sp>
        <p:nvSpPr>
          <p:cNvPr id="4" name="Content Placeholder 3"/>
          <p:cNvSpPr>
            <a:spLocks noGrp="1"/>
          </p:cNvSpPr>
          <p:nvPr>
            <p:ph sz="half" idx="2"/>
          </p:nvPr>
        </p:nvSpPr>
        <p:spPr>
          <a:xfrm>
            <a:off x="6172200" y="1641231"/>
            <a:ext cx="4875211" cy="4149969"/>
          </a:xfrm>
        </p:spPr>
        <p:txBody>
          <a:bodyPr>
            <a:normAutofit fontScale="92500"/>
          </a:bodyPr>
          <a:lstStyle/>
          <a:p>
            <a:pPr marL="457200" indent="-457200">
              <a:buFont typeface="+mj-lt"/>
              <a:buAutoNum type="arabicPeriod"/>
            </a:pPr>
            <a:r>
              <a:rPr lang="sr-Latn-RS" b="1" dirty="0" smtClean="0">
                <a:solidFill>
                  <a:srgbClr val="FF0000"/>
                </a:solidFill>
                <a:latin typeface="Times New Roman" panose="02020603050405020304" pitchFamily="18" charset="0"/>
                <a:cs typeface="Times New Roman" panose="02020603050405020304" pitchFamily="18" charset="0"/>
              </a:rPr>
              <a:t>Alcoholic polyneuropathy</a:t>
            </a:r>
          </a:p>
          <a:p>
            <a:pPr marL="457200" indent="-457200">
              <a:buFont typeface="+mj-lt"/>
              <a:buAutoNum type="arabicPeriod"/>
            </a:pPr>
            <a:r>
              <a:rPr lang="sr-Latn-RS" dirty="0" smtClean="0">
                <a:latin typeface="Times New Roman" panose="02020603050405020304" pitchFamily="18" charset="0"/>
                <a:cs typeface="Times New Roman" panose="02020603050405020304" pitchFamily="18" charset="0"/>
              </a:rPr>
              <a:t>Copper deficiency</a:t>
            </a:r>
          </a:p>
          <a:p>
            <a:pPr marL="457200" indent="-457200">
              <a:buFont typeface="+mj-lt"/>
              <a:buAutoNum type="arabicPeriod"/>
            </a:pPr>
            <a:r>
              <a:rPr lang="sr-Latn-RS" dirty="0" smtClean="0">
                <a:latin typeface="Times New Roman" panose="02020603050405020304" pitchFamily="18" charset="0"/>
                <a:cs typeface="Times New Roman" panose="02020603050405020304" pitchFamily="18" charset="0"/>
              </a:rPr>
              <a:t>Celiac disease</a:t>
            </a:r>
          </a:p>
          <a:p>
            <a:pPr marL="457200" indent="-457200">
              <a:buFont typeface="+mj-lt"/>
              <a:buAutoNum type="arabicPeriod"/>
            </a:pPr>
            <a:r>
              <a:rPr lang="sr-Latn-RS" dirty="0" smtClean="0">
                <a:latin typeface="Times New Roman" panose="02020603050405020304" pitchFamily="18" charset="0"/>
                <a:cs typeface="Times New Roman" panose="02020603050405020304" pitchFamily="18" charset="0"/>
              </a:rPr>
              <a:t>Hypophosphatemia</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54360978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latin typeface="Times New Roman" panose="02020603050405020304" pitchFamily="18" charset="0"/>
                <a:cs typeface="Times New Roman" panose="02020603050405020304" pitchFamily="18" charset="0"/>
              </a:rPr>
              <a:t>Alcoholic polyneuropathy</a:t>
            </a:r>
            <a:r>
              <a:rPr lang="sr-Latn-RS" b="1" dirty="0">
                <a:solidFill>
                  <a:srgbClr val="FF0000"/>
                </a:solidFill>
                <a:latin typeface="Times New Roman" panose="02020603050405020304" pitchFamily="18" charset="0"/>
                <a:cs typeface="Times New Roman" panose="02020603050405020304" pitchFamily="18" charset="0"/>
              </a:rPr>
              <a:t/>
            </a:r>
            <a:br>
              <a:rPr lang="sr-Latn-RS" b="1" dirty="0">
                <a:solidFill>
                  <a:srgbClr val="FF0000"/>
                </a:solidFill>
                <a:latin typeface="Times New Roman" panose="02020603050405020304" pitchFamily="18" charset="0"/>
                <a:cs typeface="Times New Roman" panose="02020603050405020304" pitchFamily="18" charset="0"/>
              </a:rPr>
            </a:br>
            <a:endParaRPr lang="sr-Latn-RS" dirty="0"/>
          </a:p>
        </p:txBody>
      </p:sp>
      <p:sp>
        <p:nvSpPr>
          <p:cNvPr id="3" name="Content Placeholder 2"/>
          <p:cNvSpPr>
            <a:spLocks noGrp="1"/>
          </p:cNvSpPr>
          <p:nvPr>
            <p:ph sz="half" idx="1"/>
          </p:nvPr>
        </p:nvSpPr>
        <p:spPr>
          <a:xfrm>
            <a:off x="1141410" y="1969477"/>
            <a:ext cx="5224221" cy="3821723"/>
          </a:xfrm>
        </p:spPr>
        <p:txBody>
          <a:bodyPr>
            <a:noAutofit/>
          </a:bodyPr>
          <a:lstStyle/>
          <a:p>
            <a:r>
              <a:rPr lang="sr-Latn-RS" dirty="0" smtClean="0">
                <a:latin typeface="Times New Roman" panose="02020603050405020304" pitchFamily="18" charset="0"/>
                <a:cs typeface="Times New Roman" panose="02020603050405020304" pitchFamily="18" charset="0"/>
              </a:rPr>
              <a:t>Burning and stinging in the distal parts of the legs</a:t>
            </a:r>
          </a:p>
          <a:p>
            <a:r>
              <a:rPr lang="sr-Latn-RS" dirty="0" smtClean="0">
                <a:latin typeface="Times New Roman" panose="02020603050405020304" pitchFamily="18" charset="0"/>
                <a:cs typeface="Times New Roman" panose="02020603050405020304" pitchFamily="18" charset="0"/>
              </a:rPr>
              <a:t>Loss to sensitivity to pain and temperature</a:t>
            </a:r>
          </a:p>
          <a:p>
            <a:r>
              <a:rPr lang="sr-Latn-RS" dirty="0" smtClean="0">
                <a:latin typeface="Times New Roman" panose="02020603050405020304" pitchFamily="18" charset="0"/>
                <a:cs typeface="Times New Roman" panose="02020603050405020304" pitchFamily="18" charset="0"/>
              </a:rPr>
              <a:t>Weakness and muscle atrophy</a:t>
            </a:r>
          </a:p>
          <a:p>
            <a:r>
              <a:rPr lang="sr-Latn-RS" dirty="0" smtClean="0">
                <a:latin typeface="Times New Roman" panose="02020603050405020304" pitchFamily="18" charset="0"/>
                <a:cs typeface="Times New Roman" panose="02020603050405020304" pitchFamily="18" charset="0"/>
              </a:rPr>
              <a:t>Hyperpigmentation</a:t>
            </a:r>
          </a:p>
          <a:p>
            <a:r>
              <a:rPr lang="sr-Latn-RS" dirty="0" smtClean="0">
                <a:latin typeface="Times New Roman" panose="02020603050405020304" pitchFamily="18" charset="0"/>
                <a:cs typeface="Times New Roman" panose="02020603050405020304" pitchFamily="18" charset="0"/>
              </a:rPr>
              <a:t>Plantar ulcerations shiny skin, loss of sallowness</a:t>
            </a:r>
            <a:endParaRPr lang="sr-Latn-RS" dirty="0">
              <a:latin typeface="Times New Roman" panose="02020603050405020304" pitchFamily="18" charset="0"/>
              <a:cs typeface="Times New Roman" panose="02020603050405020304" pitchFamily="18" charset="0"/>
            </a:endParaRPr>
          </a:p>
        </p:txBody>
      </p:sp>
      <p:pic>
        <p:nvPicPr>
          <p:cNvPr id="5" name="Picture 2" descr="Beriberi - an overview | ScienceDirect Topics"/>
          <p:cNvPicPr>
            <a:picLocks noGrp="1" noChangeAspect="1" noChangeArrowheads="1"/>
          </p:cNvPicPr>
          <p:nvPr>
            <p:ph sz="half" idx="2"/>
          </p:nvPr>
        </p:nvPicPr>
        <p:blipFill>
          <a:blip r:embed="rId2">
            <a:extLst>
              <a:ext uri="{28A0092B-C50C-407E-A947-70E740481C1C}">
                <a14:useLocalDpi xmlns:a14="http://schemas.microsoft.com/office/drawing/2010/main" xmlns="" val="0"/>
              </a:ext>
            </a:extLst>
          </a:blip>
          <a:srcRect/>
          <a:stretch>
            <a:fillRect/>
          </a:stretch>
        </p:blipFill>
        <p:spPr bwMode="auto">
          <a:xfrm>
            <a:off x="6799385" y="1969477"/>
            <a:ext cx="3681046" cy="382172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16541976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Traumatic neuropathies</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sr-Latn-RS" dirty="0" smtClean="0">
                <a:latin typeface="Times New Roman" panose="02020603050405020304" pitchFamily="18" charset="0"/>
                <a:cs typeface="Times New Roman" panose="02020603050405020304" pitchFamily="18" charset="0"/>
              </a:rPr>
              <a:t>They represent all peripheral nerve damage caused by </a:t>
            </a:r>
          </a:p>
          <a:p>
            <a:r>
              <a:rPr lang="sr-Latn-RS" dirty="0" smtClean="0">
                <a:latin typeface="Times New Roman" panose="02020603050405020304" pitchFamily="18" charset="0"/>
                <a:cs typeface="Times New Roman" panose="02020603050405020304" pitchFamily="18" charset="0"/>
              </a:rPr>
              <a:t>-chronic compression (pressure) on the nerve</a:t>
            </a:r>
          </a:p>
          <a:p>
            <a:pPr marL="0" indent="0">
              <a:buNone/>
            </a:pPr>
            <a:r>
              <a:rPr lang="sr-Latn-RS" dirty="0" smtClean="0">
                <a:latin typeface="Times New Roman" panose="02020603050405020304" pitchFamily="18" charset="0"/>
                <a:cs typeface="Times New Roman" panose="02020603050405020304" pitchFamily="18" charset="0"/>
              </a:rPr>
              <a:t>Or</a:t>
            </a:r>
          </a:p>
          <a:p>
            <a:pPr marL="0" indent="0">
              <a:buNone/>
            </a:pPr>
            <a:r>
              <a:rPr lang="sr-Latn-RS" dirty="0" smtClean="0">
                <a:latin typeface="Times New Roman" panose="02020603050405020304" pitchFamily="18" charset="0"/>
                <a:cs typeface="Times New Roman" panose="02020603050405020304" pitchFamily="18" charset="0"/>
              </a:rPr>
              <a:t>-mechanical damage to the nerve structures in specific place</a:t>
            </a:r>
          </a:p>
          <a:p>
            <a:pPr marL="0" indent="0" algn="ctr">
              <a:buNone/>
            </a:pPr>
            <a:endParaRPr lang="sr-Latn-RS" dirty="0" smtClean="0">
              <a:latin typeface="Times New Roman" panose="02020603050405020304" pitchFamily="18" charset="0"/>
              <a:cs typeface="Times New Roman" panose="02020603050405020304" pitchFamily="18" charset="0"/>
            </a:endParaRPr>
          </a:p>
          <a:p>
            <a:pPr marL="0" indent="0" algn="ctr">
              <a:buNone/>
            </a:pPr>
            <a:r>
              <a:rPr lang="sr-Latn-RS" b="1" dirty="0" smtClean="0">
                <a:solidFill>
                  <a:srgbClr val="FF0000"/>
                </a:solidFill>
                <a:latin typeface="Times New Roman" panose="02020603050405020304" pitchFamily="18" charset="0"/>
                <a:cs typeface="Times New Roman" panose="02020603050405020304" pitchFamily="18" charset="0"/>
              </a:rPr>
              <a:t>mononeuropathies</a:t>
            </a:r>
            <a:endParaRPr lang="sr-Latn-R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7488293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Classification of periferal nerve diseases based on pathological change</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sr-Latn-RS" b="1" dirty="0" smtClean="0">
                <a:solidFill>
                  <a:srgbClr val="FF0000"/>
                </a:solidFill>
                <a:latin typeface="Times New Roman" panose="02020603050405020304" pitchFamily="18" charset="0"/>
                <a:cs typeface="Times New Roman" panose="02020603050405020304" pitchFamily="18" charset="0"/>
              </a:rPr>
              <a:t>Axonopathies</a:t>
            </a:r>
            <a:r>
              <a:rPr lang="sr-Latn-RS" dirty="0" smtClean="0">
                <a:latin typeface="Times New Roman" panose="02020603050405020304" pitchFamily="18" charset="0"/>
                <a:cs typeface="Times New Roman" panose="02020603050405020304" pitchFamily="18" charset="0"/>
              </a:rPr>
              <a:t>-primary axon damage (atrophy of distal muscles, dystal dysesthesias, pain, trophic skin changes)</a:t>
            </a:r>
          </a:p>
          <a:p>
            <a:r>
              <a:rPr lang="sr-Latn-RS" b="1" dirty="0" smtClean="0">
                <a:solidFill>
                  <a:srgbClr val="FF0000"/>
                </a:solidFill>
                <a:latin typeface="Times New Roman" panose="02020603050405020304" pitchFamily="18" charset="0"/>
                <a:cs typeface="Times New Roman" panose="02020603050405020304" pitchFamily="18" charset="0"/>
              </a:rPr>
              <a:t>Myelinopathy</a:t>
            </a:r>
            <a:r>
              <a:rPr lang="sr-Latn-RS" dirty="0" smtClean="0">
                <a:latin typeface="Times New Roman" panose="02020603050405020304" pitchFamily="18" charset="0"/>
                <a:cs typeface="Times New Roman" panose="02020603050405020304" pitchFamily="18" charset="0"/>
              </a:rPr>
              <a:t>- primary myelin damage with consequent demyelination of peripheral nerves (paralysis without significant atrophy, damage tactil discrimination and position and vibration sensibility, absence of trophic change)</a:t>
            </a:r>
          </a:p>
          <a:p>
            <a:r>
              <a:rPr lang="sr-Latn-RS" b="1" dirty="0" smtClean="0">
                <a:solidFill>
                  <a:srgbClr val="FF0000"/>
                </a:solidFill>
                <a:latin typeface="Times New Roman" panose="02020603050405020304" pitchFamily="18" charset="0"/>
                <a:cs typeface="Times New Roman" panose="02020603050405020304" pitchFamily="18" charset="0"/>
              </a:rPr>
              <a:t>Neuronopathy</a:t>
            </a:r>
            <a:r>
              <a:rPr lang="sr-Latn-RS" dirty="0" smtClean="0">
                <a:latin typeface="Times New Roman" panose="02020603050405020304" pitchFamily="18" charset="0"/>
                <a:cs typeface="Times New Roman" panose="02020603050405020304" pitchFamily="18" charset="0"/>
              </a:rPr>
              <a:t>- a primary pathological change affecting the body of neurons </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29081740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ETIOLOGY TRAUMATIC NEUROPATIES</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sr-Latn-RS" b="1" dirty="0" smtClean="0">
                <a:solidFill>
                  <a:srgbClr val="FF0000"/>
                </a:solidFill>
                <a:latin typeface="Times New Roman" panose="02020603050405020304" pitchFamily="18" charset="0"/>
                <a:cs typeface="Times New Roman" panose="02020603050405020304" pitchFamily="18" charset="0"/>
              </a:rPr>
              <a:t>Direct external mechanical force </a:t>
            </a:r>
            <a:r>
              <a:rPr lang="sr-Latn-RS" dirty="0" smtClean="0">
                <a:latin typeface="Times New Roman" panose="02020603050405020304" pitchFamily="18" charset="0"/>
                <a:cs typeface="Times New Roman" panose="02020603050405020304" pitchFamily="18" charset="0"/>
              </a:rPr>
              <a:t>- laceration, contusion, compression or interruption of peripheral nerves or plexuses</a:t>
            </a:r>
          </a:p>
          <a:p>
            <a:pPr marL="0" indent="0">
              <a:buNone/>
            </a:pPr>
            <a:endParaRPr lang="sr-Latn-RS" dirty="0" smtClean="0">
              <a:latin typeface="Times New Roman" panose="02020603050405020304" pitchFamily="18" charset="0"/>
              <a:cs typeface="Times New Roman" panose="02020603050405020304" pitchFamily="18" charset="0"/>
            </a:endParaRPr>
          </a:p>
          <a:p>
            <a:r>
              <a:rPr lang="sr-Latn-RS" b="1" dirty="0" smtClean="0">
                <a:solidFill>
                  <a:srgbClr val="FF0000"/>
                </a:solidFill>
                <a:latin typeface="Times New Roman" panose="02020603050405020304" pitchFamily="18" charset="0"/>
                <a:cs typeface="Times New Roman" panose="02020603050405020304" pitchFamily="18" charset="0"/>
              </a:rPr>
              <a:t>Physical factors</a:t>
            </a:r>
            <a:r>
              <a:rPr lang="sr-Latn-RS" dirty="0" smtClean="0">
                <a:latin typeface="Times New Roman" panose="02020603050405020304" pitchFamily="18" charset="0"/>
                <a:cs typeface="Times New Roman" panose="02020603050405020304" pitchFamily="18" charset="0"/>
              </a:rPr>
              <a:t>: cold, electric shock, burns, vibrations, radiations</a:t>
            </a:r>
          </a:p>
          <a:p>
            <a:pPr marL="0" indent="0">
              <a:buNone/>
            </a:pPr>
            <a:endParaRPr lang="sr-Latn-RS" dirty="0" smtClean="0">
              <a:latin typeface="Times New Roman" panose="02020603050405020304" pitchFamily="18" charset="0"/>
              <a:cs typeface="Times New Roman" panose="02020603050405020304" pitchFamily="18" charset="0"/>
            </a:endParaRPr>
          </a:p>
          <a:p>
            <a:r>
              <a:rPr lang="sr-Latn-RS" b="1" dirty="0" smtClean="0">
                <a:solidFill>
                  <a:srgbClr val="FF0000"/>
                </a:solidFill>
                <a:latin typeface="Times New Roman" panose="02020603050405020304" pitchFamily="18" charset="0"/>
                <a:cs typeface="Times New Roman" panose="02020603050405020304" pitchFamily="18" charset="0"/>
              </a:rPr>
              <a:t>Systemic factors</a:t>
            </a:r>
            <a:r>
              <a:rPr lang="sr-Latn-RS" dirty="0" smtClean="0">
                <a:latin typeface="Times New Roman" panose="02020603050405020304" pitchFamily="18" charset="0"/>
                <a:cs typeface="Times New Roman" panose="02020603050405020304" pitchFamily="18" charset="0"/>
              </a:rPr>
              <a:t>: diabetes mellitus, hypothyroidism, acromegaly, SBVT</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97798994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Traumatic neuropathies of the upper extremities</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sr-Latn-RS" dirty="0" smtClean="0">
                <a:latin typeface="Times New Roman" panose="02020603050405020304" pitchFamily="18" charset="0"/>
                <a:cs typeface="Times New Roman" panose="02020603050405020304" pitchFamily="18" charset="0"/>
              </a:rPr>
              <a:t>N. Medianus</a:t>
            </a:r>
          </a:p>
          <a:p>
            <a:r>
              <a:rPr lang="sr-Latn-RS" dirty="0" smtClean="0">
                <a:latin typeface="Times New Roman" panose="02020603050405020304" pitchFamily="18" charset="0"/>
                <a:cs typeface="Times New Roman" panose="02020603050405020304" pitchFamily="18" charset="0"/>
              </a:rPr>
              <a:t>N. Radialis</a:t>
            </a:r>
          </a:p>
          <a:p>
            <a:r>
              <a:rPr lang="sr-Latn-RS" dirty="0" smtClean="0">
                <a:latin typeface="Times New Roman" panose="02020603050405020304" pitchFamily="18" charset="0"/>
                <a:cs typeface="Times New Roman" panose="02020603050405020304" pitchFamily="18" charset="0"/>
              </a:rPr>
              <a:t>N. ulnaris </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14307360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Radial nerve</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sr-Latn-RS" dirty="0" smtClean="0">
                <a:latin typeface="Times New Roman" panose="02020603050405020304" pitchFamily="18" charset="0"/>
                <a:cs typeface="Times New Roman" panose="02020603050405020304" pitchFamily="18" charset="0"/>
              </a:rPr>
              <a:t>This nerve is dervied from the sixth to eighth cervical roots and is the distal extension of the posterior cord of the brachial plexus</a:t>
            </a:r>
          </a:p>
          <a:p>
            <a:r>
              <a:rPr lang="sr-Latn-RS" dirty="0" smtClean="0">
                <a:latin typeface="Times New Roman" panose="02020603050405020304" pitchFamily="18" charset="0"/>
                <a:cs typeface="Times New Roman" panose="02020603050405020304" pitchFamily="18" charset="0"/>
              </a:rPr>
              <a:t>It innervates the triceps, brachioradialis, and supinator muscle</a:t>
            </a:r>
          </a:p>
          <a:p>
            <a:r>
              <a:rPr lang="sr-Latn-RS" dirty="0" smtClean="0">
                <a:latin typeface="Times New Roman" panose="02020603050405020304" pitchFamily="18" charset="0"/>
                <a:cs typeface="Times New Roman" panose="02020603050405020304" pitchFamily="18" charset="0"/>
              </a:rPr>
              <a:t>Continues below the elbow as the the posterior interosseus nerve, which innervates the extensor muscles of the wirst and fingers, the main abductor of the thumb</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51662818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1139944"/>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Traumatic neuropathy of the radial nerve</a:t>
            </a:r>
            <a:endParaRPr lang="sr-Latn-RS" sz="3200" dirty="0">
              <a:latin typeface="Times New Roman" panose="02020603050405020304" pitchFamily="18" charset="0"/>
              <a:cs typeface="Times New Roman" panose="02020603050405020304" pitchFamily="18" charset="0"/>
            </a:endParaRPr>
          </a:p>
        </p:txBody>
      </p:sp>
      <p:pic>
        <p:nvPicPr>
          <p:cNvPr id="4" name="Content Placeholder 4"/>
          <p:cNvPicPr>
            <a:picLocks noGrp="1" noChangeAspect="1"/>
          </p:cNvPicPr>
          <p:nvPr>
            <p:ph idx="1"/>
          </p:nvPr>
        </p:nvPicPr>
        <p:blipFill>
          <a:blip r:embed="rId2"/>
          <a:stretch>
            <a:fillRect/>
          </a:stretch>
        </p:blipFill>
        <p:spPr>
          <a:xfrm>
            <a:off x="1733308" y="2172641"/>
            <a:ext cx="3671030" cy="3864744"/>
          </a:xfrm>
          <a:prstGeom prst="rect">
            <a:avLst/>
          </a:prstGeom>
        </p:spPr>
      </p:pic>
      <p:pic>
        <p:nvPicPr>
          <p:cNvPr id="5" name="Content Placeholder 7"/>
          <p:cNvPicPr>
            <a:picLocks noChangeAspect="1"/>
          </p:cNvPicPr>
          <p:nvPr/>
        </p:nvPicPr>
        <p:blipFill>
          <a:blip r:embed="rId3"/>
          <a:stretch>
            <a:fillRect/>
          </a:stretch>
        </p:blipFill>
        <p:spPr>
          <a:xfrm>
            <a:off x="6096000" y="2172641"/>
            <a:ext cx="3505199" cy="3774937"/>
          </a:xfrm>
          <a:prstGeom prst="rect">
            <a:avLst/>
          </a:prstGeom>
        </p:spPr>
      </p:pic>
    </p:spTree>
    <p:extLst>
      <p:ext uri="{BB962C8B-B14F-4D97-AF65-F5344CB8AC3E}">
        <p14:creationId xmlns:p14="http://schemas.microsoft.com/office/powerpoint/2010/main" xmlns="" val="410261974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3200" dirty="0">
                <a:latin typeface="Times New Roman" panose="02020603050405020304" pitchFamily="18" charset="0"/>
                <a:cs typeface="Times New Roman" panose="02020603050405020304" pitchFamily="18" charset="0"/>
              </a:rPr>
              <a:t>Traumatic neuropathy of the radial nerve</a:t>
            </a:r>
            <a:endParaRPr lang="sr-Latn-RS" sz="3200" dirty="0"/>
          </a:p>
        </p:txBody>
      </p:sp>
      <p:sp>
        <p:nvSpPr>
          <p:cNvPr id="3" name="Content Placeholder 2"/>
          <p:cNvSpPr>
            <a:spLocks noGrp="1"/>
          </p:cNvSpPr>
          <p:nvPr>
            <p:ph sz="half" idx="1"/>
          </p:nvPr>
        </p:nvSpPr>
        <p:spPr>
          <a:xfrm>
            <a:off x="1141410" y="1992923"/>
            <a:ext cx="5646252" cy="4466492"/>
          </a:xfrm>
        </p:spPr>
        <p:txBody>
          <a:bodyPr>
            <a:normAutofit fontScale="92500" lnSpcReduction="20000"/>
          </a:bodyPr>
          <a:lstStyle/>
          <a:p>
            <a:r>
              <a:rPr lang="sr-Latn-RS" sz="2600" dirty="0" smtClean="0">
                <a:latin typeface="Times New Roman" panose="02020603050405020304" pitchFamily="18" charset="0"/>
                <a:cs typeface="Times New Roman" panose="02020603050405020304" pitchFamily="18" charset="0"/>
              </a:rPr>
              <a:t>„</a:t>
            </a:r>
            <a:r>
              <a:rPr lang="sr-Latn-RS" sz="2600" b="1" i="1" dirty="0" smtClean="0">
                <a:solidFill>
                  <a:srgbClr val="FF0000"/>
                </a:solidFill>
                <a:latin typeface="Times New Roman" panose="02020603050405020304" pitchFamily="18" charset="0"/>
                <a:cs typeface="Times New Roman" panose="02020603050405020304" pitchFamily="18" charset="0"/>
              </a:rPr>
              <a:t>hanging wirst“</a:t>
            </a:r>
          </a:p>
          <a:p>
            <a:r>
              <a:rPr lang="sr-Latn-RS" sz="2600" dirty="0" smtClean="0">
                <a:latin typeface="Times New Roman" panose="02020603050405020304" pitchFamily="18" charset="0"/>
                <a:cs typeface="Times New Roman" panose="02020603050405020304" pitchFamily="18" charset="0"/>
              </a:rPr>
              <a:t>Paralysis of extension of the elbow, flexion of the elbow with the forearm midway between pronation and supination, extension of the wirst and fingers</a:t>
            </a:r>
          </a:p>
          <a:p>
            <a:r>
              <a:rPr lang="sr-Latn-RS" sz="2600" dirty="0" smtClean="0">
                <a:latin typeface="Times New Roman" panose="02020603050405020304" pitchFamily="18" charset="0"/>
                <a:cs typeface="Times New Roman" panose="02020603050405020304" pitchFamily="18" charset="0"/>
              </a:rPr>
              <a:t>Damaged sensibility of the „anatomical snuffbox“ </a:t>
            </a:r>
          </a:p>
          <a:p>
            <a:pPr marL="0" indent="0">
              <a:buNone/>
            </a:pPr>
            <a:r>
              <a:rPr lang="sr-Latn-RS" sz="2600" b="1" i="1" dirty="0" smtClean="0">
                <a:solidFill>
                  <a:srgbClr val="FF0000"/>
                </a:solidFill>
                <a:latin typeface="Times New Roman" panose="02020603050405020304" pitchFamily="18" charset="0"/>
                <a:cs typeface="Times New Roman" panose="02020603050405020304" pitchFamily="18" charset="0"/>
              </a:rPr>
              <a:t>„ drunken s paralysis“</a:t>
            </a:r>
          </a:p>
          <a:p>
            <a:pPr marL="0" indent="0">
              <a:buNone/>
            </a:pPr>
            <a:r>
              <a:rPr lang="sr-Latn-RS" sz="2600" b="1" i="1" dirty="0" smtClean="0">
                <a:solidFill>
                  <a:srgbClr val="FF0000"/>
                </a:solidFill>
                <a:latin typeface="Times New Roman" panose="02020603050405020304" pitchFamily="18" charset="0"/>
                <a:cs typeface="Times New Roman" panose="02020603050405020304" pitchFamily="18" charset="0"/>
              </a:rPr>
              <a:t>„ Saturday night paralysis“</a:t>
            </a:r>
          </a:p>
          <a:p>
            <a:endParaRPr lang="sr-Latn-RS" dirty="0" smtClean="0"/>
          </a:p>
          <a:p>
            <a:endParaRPr lang="sr-Latn-RS" dirty="0"/>
          </a:p>
        </p:txBody>
      </p:sp>
      <p:pic>
        <p:nvPicPr>
          <p:cNvPr id="5" name="Content Placeholder 4"/>
          <p:cNvPicPr>
            <a:picLocks noGrp="1" noChangeAspect="1"/>
          </p:cNvPicPr>
          <p:nvPr>
            <p:ph sz="half" idx="2"/>
          </p:nvPr>
        </p:nvPicPr>
        <p:blipFill>
          <a:blip r:embed="rId2"/>
          <a:stretch>
            <a:fillRect/>
          </a:stretch>
        </p:blipFill>
        <p:spPr>
          <a:xfrm>
            <a:off x="7105218" y="2249486"/>
            <a:ext cx="3621397" cy="3541714"/>
          </a:xfrm>
          <a:prstGeom prst="rect">
            <a:avLst/>
          </a:prstGeom>
        </p:spPr>
      </p:pic>
    </p:spTree>
    <p:extLst>
      <p:ext uri="{BB962C8B-B14F-4D97-AF65-F5344CB8AC3E}">
        <p14:creationId xmlns:p14="http://schemas.microsoft.com/office/powerpoint/2010/main" xmlns="" val="30840456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940651"/>
          </a:xfrm>
        </p:spPr>
        <p:txBody>
          <a:bodyPr>
            <a:normAutofit/>
          </a:bodyPr>
          <a:lstStyle/>
          <a:p>
            <a:pPr algn="ctr"/>
            <a:r>
              <a:rPr lang="sr-Latn-RS" sz="3200" dirty="0">
                <a:latin typeface="Times New Roman" panose="02020603050405020304" pitchFamily="18" charset="0"/>
                <a:cs typeface="Times New Roman" panose="02020603050405020304" pitchFamily="18" charset="0"/>
              </a:rPr>
              <a:t>Median nerve</a:t>
            </a:r>
            <a:endParaRPr lang="sr-Latn-RS" sz="3200" dirty="0"/>
          </a:p>
        </p:txBody>
      </p:sp>
      <p:sp>
        <p:nvSpPr>
          <p:cNvPr id="3" name="Content Placeholder 2"/>
          <p:cNvSpPr>
            <a:spLocks noGrp="1"/>
          </p:cNvSpPr>
          <p:nvPr>
            <p:ph sz="half" idx="1"/>
          </p:nvPr>
        </p:nvSpPr>
        <p:spPr>
          <a:xfrm>
            <a:off x="1141410" y="1887415"/>
            <a:ext cx="4878389" cy="3903785"/>
          </a:xfrm>
        </p:spPr>
        <p:txBody>
          <a:bodyPr>
            <a:noAutofit/>
          </a:bodyPr>
          <a:lstStyle/>
          <a:p>
            <a:r>
              <a:rPr lang="sr-Latn-RS" sz="2000" dirty="0" smtClean="0">
                <a:latin typeface="Times New Roman" panose="02020603050405020304" pitchFamily="18" charset="0"/>
                <a:cs typeface="Times New Roman" panose="02020603050405020304" pitchFamily="18" charset="0"/>
              </a:rPr>
              <a:t>This nerve </a:t>
            </a:r>
            <a:r>
              <a:rPr lang="sr-Latn-RS" sz="2000" b="1" dirty="0" smtClean="0">
                <a:solidFill>
                  <a:srgbClr val="FF0000"/>
                </a:solidFill>
                <a:latin typeface="Times New Roman" panose="02020603050405020304" pitchFamily="18" charset="0"/>
                <a:cs typeface="Times New Roman" panose="02020603050405020304" pitchFamily="18" charset="0"/>
              </a:rPr>
              <a:t>originates</a:t>
            </a:r>
            <a:r>
              <a:rPr lang="sr-Latn-RS" sz="2000" dirty="0" smtClean="0">
                <a:latin typeface="Times New Roman" panose="02020603050405020304" pitchFamily="18" charset="0"/>
                <a:cs typeface="Times New Roman" panose="02020603050405020304" pitchFamily="18" charset="0"/>
              </a:rPr>
              <a:t> from the fifth cervical to the first thoracic roots but mainly from the sixth cervical root</a:t>
            </a:r>
          </a:p>
          <a:p>
            <a:r>
              <a:rPr lang="sr-Latn-RS" sz="2000" b="1" dirty="0" smtClean="0">
                <a:solidFill>
                  <a:srgbClr val="FF0000"/>
                </a:solidFill>
                <a:latin typeface="Times New Roman" panose="02020603050405020304" pitchFamily="18" charset="0"/>
                <a:cs typeface="Times New Roman" panose="02020603050405020304" pitchFamily="18" charset="0"/>
              </a:rPr>
              <a:t>Formed</a:t>
            </a:r>
            <a:r>
              <a:rPr lang="sr-Latn-RS" sz="2000" dirty="0" smtClean="0">
                <a:latin typeface="Times New Roman" panose="02020603050405020304" pitchFamily="18" charset="0"/>
                <a:cs typeface="Times New Roman" panose="02020603050405020304" pitchFamily="18" charset="0"/>
              </a:rPr>
              <a:t> by the union of the medial and lateral cords of the brachial plexus</a:t>
            </a:r>
          </a:p>
          <a:p>
            <a:r>
              <a:rPr lang="sr-Latn-RS" sz="2000" b="1" dirty="0" smtClean="0">
                <a:solidFill>
                  <a:srgbClr val="FF0000"/>
                </a:solidFill>
                <a:latin typeface="Times New Roman" panose="02020603050405020304" pitchFamily="18" charset="0"/>
                <a:cs typeface="Times New Roman" panose="02020603050405020304" pitchFamily="18" charset="0"/>
              </a:rPr>
              <a:t>Innervates</a:t>
            </a:r>
            <a:r>
              <a:rPr lang="sr-Latn-RS" sz="2000" dirty="0" smtClean="0">
                <a:latin typeface="Times New Roman" panose="02020603050405020304" pitchFamily="18" charset="0"/>
                <a:cs typeface="Times New Roman" panose="02020603050405020304" pitchFamily="18" charset="0"/>
              </a:rPr>
              <a:t> the pronators of the forearm, long finger flexors, and abductor and opponens muscles of the thumb</a:t>
            </a:r>
          </a:p>
          <a:p>
            <a:r>
              <a:rPr lang="sr-Latn-RS" sz="2000" dirty="0" smtClean="0">
                <a:latin typeface="Times New Roman" panose="02020603050405020304" pitchFamily="18" charset="0"/>
                <a:cs typeface="Times New Roman" panose="02020603050405020304" pitchFamily="18" charset="0"/>
              </a:rPr>
              <a:t>Sensory palmar aspect of the hand</a:t>
            </a:r>
            <a:endParaRPr lang="sr-Latn-RS" sz="2000" dirty="0">
              <a:latin typeface="Times New Roman" panose="02020603050405020304" pitchFamily="18" charset="0"/>
              <a:cs typeface="Times New Roman" panose="02020603050405020304" pitchFamily="18" charset="0"/>
            </a:endParaRPr>
          </a:p>
        </p:txBody>
      </p:sp>
      <p:pic>
        <p:nvPicPr>
          <p:cNvPr id="5" name="Content Placeholder 4"/>
          <p:cNvPicPr>
            <a:picLocks noGrp="1" noChangeAspect="1"/>
          </p:cNvPicPr>
          <p:nvPr>
            <p:ph sz="half" idx="2"/>
          </p:nvPr>
        </p:nvPicPr>
        <p:blipFill>
          <a:blip r:embed="rId2"/>
          <a:stretch>
            <a:fillRect/>
          </a:stretch>
        </p:blipFill>
        <p:spPr>
          <a:xfrm>
            <a:off x="6834554" y="2063262"/>
            <a:ext cx="3528645" cy="3727938"/>
          </a:xfrm>
          <a:prstGeom prst="rect">
            <a:avLst/>
          </a:prstGeom>
        </p:spPr>
      </p:pic>
    </p:spTree>
    <p:extLst>
      <p:ext uri="{BB962C8B-B14F-4D97-AF65-F5344CB8AC3E}">
        <p14:creationId xmlns:p14="http://schemas.microsoft.com/office/powerpoint/2010/main" xmlns="" val="201128741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a:latin typeface="Times New Roman" panose="02020603050405020304" pitchFamily="18" charset="0"/>
                <a:cs typeface="Times New Roman" panose="02020603050405020304" pitchFamily="18" charset="0"/>
              </a:rPr>
              <a:t>Traumatic neuropathy of the </a:t>
            </a:r>
            <a:r>
              <a:rPr lang="sr-Latn-RS" sz="3200" dirty="0" smtClean="0">
                <a:latin typeface="Times New Roman" panose="02020603050405020304" pitchFamily="18" charset="0"/>
                <a:cs typeface="Times New Roman" panose="02020603050405020304" pitchFamily="18" charset="0"/>
              </a:rPr>
              <a:t>Median nerve</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lnSpcReduction="10000"/>
          </a:bodyPr>
          <a:lstStyle/>
          <a:p>
            <a:r>
              <a:rPr lang="sr-Latn-RS" dirty="0" smtClean="0">
                <a:latin typeface="Times New Roman" panose="02020603050405020304" pitchFamily="18" charset="0"/>
                <a:cs typeface="Times New Roman" panose="02020603050405020304" pitchFamily="18" charset="0"/>
              </a:rPr>
              <a:t>Inability to pronate the forearm or flex the hand in a radial direction</a:t>
            </a:r>
          </a:p>
          <a:p>
            <a:r>
              <a:rPr lang="sr-Latn-RS" dirty="0" smtClean="0">
                <a:latin typeface="Times New Roman" panose="02020603050405020304" pitchFamily="18" charset="0"/>
                <a:cs typeface="Times New Roman" panose="02020603050405020304" pitchFamily="18" charset="0"/>
              </a:rPr>
              <a:t>Paralysisof flexion of the index finger and terminal phalanx of the thumb</a:t>
            </a:r>
          </a:p>
          <a:p>
            <a:r>
              <a:rPr lang="sr-Latn-RS" dirty="0" smtClean="0">
                <a:latin typeface="Times New Roman" panose="02020603050405020304" pitchFamily="18" charset="0"/>
                <a:cs typeface="Times New Roman" panose="02020603050405020304" pitchFamily="18" charset="0"/>
              </a:rPr>
              <a:t>Weakness of flexion of remaining fingers</a:t>
            </a:r>
          </a:p>
          <a:p>
            <a:r>
              <a:rPr lang="sr-Latn-RS" dirty="0" smtClean="0">
                <a:latin typeface="Times New Roman" panose="02020603050405020304" pitchFamily="18" charset="0"/>
                <a:cs typeface="Times New Roman" panose="02020603050405020304" pitchFamily="18" charset="0"/>
              </a:rPr>
              <a:t>Weakness of opposition and abduction of the thumb in the plane at right angle to the palm</a:t>
            </a:r>
          </a:p>
          <a:p>
            <a:r>
              <a:rPr lang="sr-Latn-RS" dirty="0" smtClean="0">
                <a:latin typeface="Times New Roman" panose="02020603050405020304" pitchFamily="18" charset="0"/>
                <a:cs typeface="Times New Roman" panose="02020603050405020304" pitchFamily="18" charset="0"/>
              </a:rPr>
              <a:t>Sensory impairment over the radial two-thirds of the palm and dorsum of the distal phalanges of the index and third fingers</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38315972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a:latin typeface="Times New Roman" panose="02020603050405020304" pitchFamily="18" charset="0"/>
                <a:cs typeface="Times New Roman" panose="02020603050405020304" pitchFamily="18" charset="0"/>
              </a:rPr>
              <a:t>Traumatic neuropathy of the Median nerve</a:t>
            </a:r>
            <a:endParaRPr lang="sr-Latn-RS" sz="3200" dirty="0"/>
          </a:p>
        </p:txBody>
      </p:sp>
      <p:sp>
        <p:nvSpPr>
          <p:cNvPr id="3" name="Content Placeholder 2"/>
          <p:cNvSpPr>
            <a:spLocks noGrp="1"/>
          </p:cNvSpPr>
          <p:nvPr>
            <p:ph sz="half" idx="1"/>
          </p:nvPr>
        </p:nvSpPr>
        <p:spPr/>
        <p:txBody>
          <a:bodyPr/>
          <a:lstStyle/>
          <a:p>
            <a:r>
              <a:rPr lang="sr-Latn-RS" dirty="0" smtClean="0"/>
              <a:t>Disabled fist clenching</a:t>
            </a:r>
          </a:p>
          <a:p>
            <a:r>
              <a:rPr lang="sr-Latn-RS" dirty="0" smtClean="0"/>
              <a:t>Flexion of innervated fingers ulnar nerve</a:t>
            </a:r>
          </a:p>
          <a:p>
            <a:endParaRPr lang="sr-Latn-RS" dirty="0"/>
          </a:p>
          <a:p>
            <a:r>
              <a:rPr lang="sr-Latn-RS" b="1" i="1" dirty="0" smtClean="0">
                <a:solidFill>
                  <a:srgbClr val="FF0000"/>
                </a:solidFill>
              </a:rPr>
              <a:t>„preachers hand“</a:t>
            </a:r>
            <a:endParaRPr lang="sr-Latn-RS" b="1" i="1" dirty="0">
              <a:solidFill>
                <a:srgbClr val="FF0000"/>
              </a:solidFill>
            </a:endParaRPr>
          </a:p>
        </p:txBody>
      </p:sp>
      <p:pic>
        <p:nvPicPr>
          <p:cNvPr id="5" name="Content Placeholder 7"/>
          <p:cNvPicPr>
            <a:picLocks noGrp="1" noChangeAspect="1"/>
          </p:cNvPicPr>
          <p:nvPr>
            <p:ph sz="half" idx="2"/>
          </p:nvPr>
        </p:nvPicPr>
        <p:blipFill>
          <a:blip r:embed="rId2">
            <a:extLst>
              <a:ext uri="{28A0092B-C50C-407E-A947-70E740481C1C}">
                <a14:useLocalDpi xmlns:a14="http://schemas.microsoft.com/office/drawing/2010/main" xmlns="" val="0"/>
              </a:ext>
            </a:extLst>
          </a:blip>
          <a:stretch>
            <a:fillRect/>
          </a:stretch>
        </p:blipFill>
        <p:spPr bwMode="auto">
          <a:xfrm>
            <a:off x="6811108" y="2249486"/>
            <a:ext cx="3376246" cy="354171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81288545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Carpal tunnel syndrome</a:t>
            </a:r>
            <a:endParaRPr lang="sr-Latn-RS" sz="3200"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stretch>
            <a:fillRect/>
          </a:stretch>
        </p:blipFill>
        <p:spPr>
          <a:xfrm>
            <a:off x="3075521" y="2249488"/>
            <a:ext cx="6037783" cy="3541712"/>
          </a:xfrm>
          <a:prstGeom prst="rect">
            <a:avLst/>
          </a:prstGeom>
        </p:spPr>
      </p:pic>
    </p:spTree>
    <p:extLst>
      <p:ext uri="{BB962C8B-B14F-4D97-AF65-F5344CB8AC3E}">
        <p14:creationId xmlns:p14="http://schemas.microsoft.com/office/powerpoint/2010/main" xmlns="" val="182285508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Etiology of the Carpal </a:t>
            </a:r>
            <a:r>
              <a:rPr lang="sr-Latn-RS" sz="3200" dirty="0">
                <a:latin typeface="Times New Roman" panose="02020603050405020304" pitchFamily="18" charset="0"/>
                <a:cs typeface="Times New Roman" panose="02020603050405020304" pitchFamily="18" charset="0"/>
              </a:rPr>
              <a:t>tunnel syndrome</a:t>
            </a:r>
            <a:endParaRPr lang="sr-Latn-RS" sz="3200" dirty="0"/>
          </a:p>
        </p:txBody>
      </p:sp>
      <p:sp>
        <p:nvSpPr>
          <p:cNvPr id="3" name="Content Placeholder 2"/>
          <p:cNvSpPr>
            <a:spLocks noGrp="1"/>
          </p:cNvSpPr>
          <p:nvPr>
            <p:ph idx="1"/>
          </p:nvPr>
        </p:nvSpPr>
        <p:spPr/>
        <p:txBody>
          <a:bodyPr>
            <a:normAutofit lnSpcReduction="10000"/>
          </a:bodyPr>
          <a:lstStyle/>
          <a:p>
            <a:pPr marL="457200" indent="-457200">
              <a:buAutoNum type="arabicPeriod"/>
            </a:pPr>
            <a:r>
              <a:rPr lang="sr-Latn-RS" b="1" dirty="0" smtClean="0">
                <a:solidFill>
                  <a:srgbClr val="FF0000"/>
                </a:solidFill>
                <a:latin typeface="Times New Roman" panose="02020603050405020304" pitchFamily="18" charset="0"/>
                <a:cs typeface="Times New Roman" panose="02020603050405020304" pitchFamily="18" charset="0"/>
              </a:rPr>
              <a:t>Idiopathic</a:t>
            </a:r>
            <a:r>
              <a:rPr lang="sr-Latn-RS" dirty="0" smtClean="0">
                <a:latin typeface="Times New Roman" panose="02020603050405020304" pitchFamily="18" charset="0"/>
                <a:cs typeface="Times New Roman" panose="02020603050405020304" pitchFamily="18" charset="0"/>
              </a:rPr>
              <a:t> </a:t>
            </a:r>
          </a:p>
          <a:p>
            <a:pPr marL="457200" indent="-457200">
              <a:buAutoNum type="arabicPeriod"/>
            </a:pPr>
            <a:r>
              <a:rPr lang="sr-Latn-RS" b="1" dirty="0" smtClean="0">
                <a:solidFill>
                  <a:srgbClr val="FF0000"/>
                </a:solidFill>
                <a:latin typeface="Times New Roman" panose="02020603050405020304" pitchFamily="18" charset="0"/>
                <a:cs typeface="Times New Roman" panose="02020603050405020304" pitchFamily="18" charset="0"/>
              </a:rPr>
              <a:t>Reduction of the space</a:t>
            </a:r>
            <a:r>
              <a:rPr lang="sr-Latn-RS" dirty="0" smtClean="0">
                <a:latin typeface="Times New Roman" panose="02020603050405020304" pitchFamily="18" charset="0"/>
                <a:cs typeface="Times New Roman" panose="02020603050405020304" pitchFamily="18" charset="0"/>
              </a:rPr>
              <a:t>: exostoses, osteophytes, problems with muscle tendons</a:t>
            </a:r>
          </a:p>
          <a:p>
            <a:pPr marL="457200" indent="-457200">
              <a:buAutoNum type="arabicPeriod"/>
            </a:pPr>
            <a:r>
              <a:rPr lang="sr-Latn-RS" b="1" dirty="0" smtClean="0">
                <a:solidFill>
                  <a:srgbClr val="FF0000"/>
                </a:solidFill>
                <a:latin typeface="Times New Roman" panose="02020603050405020304" pitchFamily="18" charset="0"/>
                <a:cs typeface="Times New Roman" panose="02020603050405020304" pitchFamily="18" charset="0"/>
              </a:rPr>
              <a:t>Disease and conditions</a:t>
            </a:r>
            <a:r>
              <a:rPr lang="sr-Latn-RS" dirty="0" smtClean="0">
                <a:latin typeface="Times New Roman" panose="02020603050405020304" pitchFamily="18" charset="0"/>
                <a:cs typeface="Times New Roman" panose="02020603050405020304" pitchFamily="18" charset="0"/>
              </a:rPr>
              <a:t>: pregnancy, obesity, hypothyroidism, diabetes mellitus, rheumatoid arthritis, acromegaly</a:t>
            </a:r>
          </a:p>
          <a:p>
            <a:pPr marL="457200" indent="-457200">
              <a:buAutoNum type="arabicPeriod"/>
            </a:pPr>
            <a:r>
              <a:rPr lang="sr-Latn-RS" b="1" dirty="0" smtClean="0">
                <a:solidFill>
                  <a:srgbClr val="FF0000"/>
                </a:solidFill>
                <a:latin typeface="Times New Roman" panose="02020603050405020304" pitchFamily="18" charset="0"/>
                <a:cs typeface="Times New Roman" panose="02020603050405020304" pitchFamily="18" charset="0"/>
              </a:rPr>
              <a:t>Acute carpal tunnel syndrome</a:t>
            </a:r>
            <a:r>
              <a:rPr lang="sr-Latn-RS" dirty="0" smtClean="0">
                <a:latin typeface="Times New Roman" panose="02020603050405020304" pitchFamily="18" charset="0"/>
                <a:cs typeface="Times New Roman" panose="02020603050405020304" pitchFamily="18" charset="0"/>
              </a:rPr>
              <a:t>: hematoma, infection, wirst fracture with disclocation</a:t>
            </a:r>
          </a:p>
          <a:p>
            <a:pPr marL="457200" indent="-457200">
              <a:buAutoNum type="arabicPeriod"/>
            </a:pPr>
            <a:endParaRPr lang="sr-Latn-RS" dirty="0"/>
          </a:p>
        </p:txBody>
      </p:sp>
    </p:spTree>
    <p:extLst>
      <p:ext uri="{BB962C8B-B14F-4D97-AF65-F5344CB8AC3E}">
        <p14:creationId xmlns:p14="http://schemas.microsoft.com/office/powerpoint/2010/main" xmlns="" val="13110397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Classification of neuropathies depending of mechanism of origin</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sr-Latn-RS" b="1" dirty="0" smtClean="0">
                <a:solidFill>
                  <a:srgbClr val="FF0000"/>
                </a:solidFill>
                <a:latin typeface="Times New Roman" panose="02020603050405020304" pitchFamily="18" charset="0"/>
                <a:cs typeface="Times New Roman" panose="02020603050405020304" pitchFamily="18" charset="0"/>
              </a:rPr>
              <a:t>Long fiber neuropathies </a:t>
            </a:r>
            <a:r>
              <a:rPr lang="sr-Latn-RS" dirty="0" smtClean="0">
                <a:latin typeface="Times New Roman" panose="02020603050405020304" pitchFamily="18" charset="0"/>
                <a:cs typeface="Times New Roman" panose="02020603050405020304" pitchFamily="18" charset="0"/>
              </a:rPr>
              <a:t>(diabetic neuropathy)</a:t>
            </a:r>
          </a:p>
          <a:p>
            <a:pPr marL="0" indent="0">
              <a:buNone/>
            </a:pPr>
            <a:endParaRPr lang="sr-Latn-RS" dirty="0" smtClean="0">
              <a:latin typeface="Times New Roman" panose="02020603050405020304" pitchFamily="18" charset="0"/>
              <a:cs typeface="Times New Roman" panose="02020603050405020304" pitchFamily="18" charset="0"/>
            </a:endParaRPr>
          </a:p>
          <a:p>
            <a:r>
              <a:rPr lang="sr-Latn-RS" b="1" dirty="0" smtClean="0">
                <a:solidFill>
                  <a:srgbClr val="FF0000"/>
                </a:solidFill>
                <a:latin typeface="Times New Roman" panose="02020603050405020304" pitchFamily="18" charset="0"/>
                <a:cs typeface="Times New Roman" panose="02020603050405020304" pitchFamily="18" charset="0"/>
              </a:rPr>
              <a:t>Short fiber neuropathies </a:t>
            </a:r>
            <a:r>
              <a:rPr lang="sr-Latn-RS" dirty="0" smtClean="0">
                <a:latin typeface="Times New Roman" panose="02020603050405020304" pitchFamily="18" charset="0"/>
                <a:cs typeface="Times New Roman" panose="02020603050405020304" pitchFamily="18" charset="0"/>
              </a:rPr>
              <a:t>(porphyria)</a:t>
            </a:r>
          </a:p>
          <a:p>
            <a:pPr marL="0" indent="0">
              <a:buNone/>
            </a:pPr>
            <a:endParaRPr lang="sr-Latn-RS" dirty="0" smtClean="0">
              <a:latin typeface="Times New Roman" panose="02020603050405020304" pitchFamily="18" charset="0"/>
              <a:cs typeface="Times New Roman" panose="02020603050405020304" pitchFamily="18" charset="0"/>
            </a:endParaRPr>
          </a:p>
          <a:p>
            <a:r>
              <a:rPr lang="sr-Latn-RS" b="1" dirty="0" smtClean="0">
                <a:solidFill>
                  <a:srgbClr val="FF0000"/>
                </a:solidFill>
                <a:latin typeface="Times New Roman" panose="02020603050405020304" pitchFamily="18" charset="0"/>
                <a:cs typeface="Times New Roman" panose="02020603050405020304" pitchFamily="18" charset="0"/>
              </a:rPr>
              <a:t>Neuropathies that do not depend on fiber lenght</a:t>
            </a:r>
            <a:endParaRPr lang="sr-Latn-R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89242692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1151667"/>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Clinical picture of </a:t>
            </a:r>
            <a:r>
              <a:rPr lang="sr-Latn-RS" sz="3200" dirty="0">
                <a:latin typeface="Times New Roman" panose="02020603050405020304" pitchFamily="18" charset="0"/>
                <a:cs typeface="Times New Roman" panose="02020603050405020304" pitchFamily="18" charset="0"/>
              </a:rPr>
              <a:t>the Carpal tunnel syndrome</a:t>
            </a:r>
            <a:endParaRPr lang="sr-Latn-RS" sz="3200" dirty="0"/>
          </a:p>
        </p:txBody>
      </p:sp>
      <p:sp>
        <p:nvSpPr>
          <p:cNvPr id="3" name="Content Placeholder 2"/>
          <p:cNvSpPr>
            <a:spLocks noGrp="1"/>
          </p:cNvSpPr>
          <p:nvPr>
            <p:ph sz="half" idx="1"/>
          </p:nvPr>
        </p:nvSpPr>
        <p:spPr>
          <a:xfrm>
            <a:off x="1141410" y="1770185"/>
            <a:ext cx="5294559" cy="4021015"/>
          </a:xfrm>
        </p:spPr>
        <p:txBody>
          <a:bodyPr>
            <a:noAutofit/>
          </a:bodyPr>
          <a:lstStyle/>
          <a:p>
            <a:r>
              <a:rPr lang="sr-Latn-RS" dirty="0" smtClean="0">
                <a:latin typeface="Times New Roman" panose="02020603050405020304" pitchFamily="18" charset="0"/>
                <a:cs typeface="Times New Roman" panose="02020603050405020304" pitchFamily="18" charset="0"/>
              </a:rPr>
              <a:t>Loss or impairment of superficial sensation affects the palmar aspects of the thumb and the index and middle fingers</a:t>
            </a:r>
          </a:p>
          <a:p>
            <a:r>
              <a:rPr lang="sr-Latn-RS" dirty="0" smtClean="0">
                <a:latin typeface="Times New Roman" panose="02020603050405020304" pitchFamily="18" charset="0"/>
                <a:cs typeface="Times New Roman" panose="02020603050405020304" pitchFamily="18" charset="0"/>
              </a:rPr>
              <a:t>Paresthesias are characteristically worse during the night</a:t>
            </a:r>
          </a:p>
          <a:p>
            <a:r>
              <a:rPr lang="sr-Latn-RS" dirty="0" smtClean="0">
                <a:latin typeface="Times New Roman" panose="02020603050405020304" pitchFamily="18" charset="0"/>
                <a:cs typeface="Times New Roman" panose="02020603050405020304" pitchFamily="18" charset="0"/>
              </a:rPr>
              <a:t>Pain may radiate into the forearm and even into the region of biceps and, rarely, to the shoulder</a:t>
            </a:r>
            <a:endParaRPr lang="sr-Latn-RS" dirty="0">
              <a:latin typeface="Times New Roman" panose="02020603050405020304" pitchFamily="18" charset="0"/>
              <a:cs typeface="Times New Roman" panose="02020603050405020304" pitchFamily="18" charset="0"/>
            </a:endParaRPr>
          </a:p>
        </p:txBody>
      </p:sp>
      <p:pic>
        <p:nvPicPr>
          <p:cNvPr id="5" name="Content Placeholder 4"/>
          <p:cNvPicPr>
            <a:picLocks noGrp="1" noChangeAspect="1"/>
          </p:cNvPicPr>
          <p:nvPr>
            <p:ph sz="half" idx="2"/>
          </p:nvPr>
        </p:nvPicPr>
        <p:blipFill>
          <a:blip r:embed="rId2"/>
          <a:stretch>
            <a:fillRect/>
          </a:stretch>
        </p:blipFill>
        <p:spPr>
          <a:xfrm>
            <a:off x="6717323" y="1981200"/>
            <a:ext cx="3587262" cy="3810000"/>
          </a:xfrm>
          <a:prstGeom prst="rect">
            <a:avLst/>
          </a:prstGeom>
        </p:spPr>
      </p:pic>
    </p:spTree>
    <p:extLst>
      <p:ext uri="{BB962C8B-B14F-4D97-AF65-F5344CB8AC3E}">
        <p14:creationId xmlns:p14="http://schemas.microsoft.com/office/powerpoint/2010/main" xmlns="" val="5545128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a:latin typeface="Times New Roman" panose="02020603050405020304" pitchFamily="18" charset="0"/>
                <a:cs typeface="Times New Roman" panose="02020603050405020304" pitchFamily="18" charset="0"/>
              </a:rPr>
              <a:t>Clinical picture of the Carpal tunnel syndrome</a:t>
            </a:r>
            <a:endParaRPr lang="sr-Latn-RS" sz="3200" dirty="0"/>
          </a:p>
        </p:txBody>
      </p:sp>
      <p:sp>
        <p:nvSpPr>
          <p:cNvPr id="3" name="Content Placeholder 2"/>
          <p:cNvSpPr>
            <a:spLocks noGrp="1"/>
          </p:cNvSpPr>
          <p:nvPr>
            <p:ph sz="half" idx="1"/>
          </p:nvPr>
        </p:nvSpPr>
        <p:spPr/>
        <p:txBody>
          <a:bodyPr/>
          <a:lstStyle/>
          <a:p>
            <a:r>
              <a:rPr lang="sr-Latn-RS" dirty="0" smtClean="0">
                <a:latin typeface="Times New Roman" panose="02020603050405020304" pitchFamily="18" charset="0"/>
                <a:cs typeface="Times New Roman" panose="02020603050405020304" pitchFamily="18" charset="0"/>
              </a:rPr>
              <a:t>Tingling on the volar side of the first three and a half fingers</a:t>
            </a:r>
          </a:p>
          <a:p>
            <a:r>
              <a:rPr lang="sr-Latn-RS" dirty="0" smtClean="0">
                <a:latin typeface="Times New Roman" panose="02020603050405020304" pitchFamily="18" charset="0"/>
                <a:cs typeface="Times New Roman" panose="02020603050405020304" pitchFamily="18" charset="0"/>
              </a:rPr>
              <a:t>Woresning of symptoms of daytime activities and at the night</a:t>
            </a:r>
          </a:p>
          <a:p>
            <a:r>
              <a:rPr lang="sr-Latn-RS" dirty="0" smtClean="0">
                <a:latin typeface="Times New Roman" panose="02020603050405020304" pitchFamily="18" charset="0"/>
                <a:cs typeface="Times New Roman" panose="02020603050405020304" pitchFamily="18" charset="0"/>
              </a:rPr>
              <a:t>Atrophy of the tenar muscles </a:t>
            </a:r>
            <a:endParaRPr lang="sr-Latn-RS" dirty="0">
              <a:latin typeface="Times New Roman" panose="02020603050405020304" pitchFamily="18" charset="0"/>
              <a:cs typeface="Times New Roman" panose="02020603050405020304" pitchFamily="18" charset="0"/>
            </a:endParaRPr>
          </a:p>
        </p:txBody>
      </p:sp>
      <p:pic>
        <p:nvPicPr>
          <p:cNvPr id="5" name="Content Placeholder 4"/>
          <p:cNvPicPr>
            <a:picLocks noGrp="1" noChangeAspect="1"/>
          </p:cNvPicPr>
          <p:nvPr>
            <p:ph sz="half" idx="2"/>
          </p:nvPr>
        </p:nvPicPr>
        <p:blipFill>
          <a:blip r:embed="rId2"/>
          <a:stretch>
            <a:fillRect/>
          </a:stretch>
        </p:blipFill>
        <p:spPr>
          <a:xfrm>
            <a:off x="6094412" y="2356338"/>
            <a:ext cx="3791734" cy="3434862"/>
          </a:xfrm>
          <a:prstGeom prst="rect">
            <a:avLst/>
          </a:prstGeom>
        </p:spPr>
      </p:pic>
    </p:spTree>
    <p:extLst>
      <p:ext uri="{BB962C8B-B14F-4D97-AF65-F5344CB8AC3E}">
        <p14:creationId xmlns:p14="http://schemas.microsoft.com/office/powerpoint/2010/main" xmlns="" val="8556302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694467"/>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Diagnosis of </a:t>
            </a:r>
            <a:r>
              <a:rPr lang="sr-Latn-RS" sz="3200" dirty="0">
                <a:latin typeface="Times New Roman" panose="02020603050405020304" pitchFamily="18" charset="0"/>
                <a:cs typeface="Times New Roman" panose="02020603050405020304" pitchFamily="18" charset="0"/>
              </a:rPr>
              <a:t>the Carpal tunnel syndrome</a:t>
            </a:r>
          </a:p>
        </p:txBody>
      </p:sp>
      <p:sp>
        <p:nvSpPr>
          <p:cNvPr id="3" name="Content Placeholder 2"/>
          <p:cNvSpPr>
            <a:spLocks noGrp="1"/>
          </p:cNvSpPr>
          <p:nvPr>
            <p:ph sz="half" idx="1"/>
          </p:nvPr>
        </p:nvSpPr>
        <p:spPr>
          <a:xfrm>
            <a:off x="1141410" y="1979856"/>
            <a:ext cx="4878389" cy="4338882"/>
          </a:xfrm>
        </p:spPr>
        <p:txBody>
          <a:bodyPr/>
          <a:lstStyle/>
          <a:p>
            <a:r>
              <a:rPr lang="sr-Latn-RS" dirty="0" smtClean="0">
                <a:latin typeface="Times New Roman" panose="02020603050405020304" pitchFamily="18" charset="0"/>
                <a:cs typeface="Times New Roman" panose="02020603050405020304" pitchFamily="18" charset="0"/>
              </a:rPr>
              <a:t>Anamnesis and clinical picture</a:t>
            </a:r>
          </a:p>
          <a:p>
            <a:r>
              <a:rPr lang="sr-Latn-RS" b="1" dirty="0" smtClean="0">
                <a:solidFill>
                  <a:srgbClr val="FF0000"/>
                </a:solidFill>
                <a:latin typeface="Times New Roman" panose="02020603050405020304" pitchFamily="18" charset="0"/>
                <a:cs typeface="Times New Roman" panose="02020603050405020304" pitchFamily="18" charset="0"/>
              </a:rPr>
              <a:t>Tinel sign </a:t>
            </a:r>
            <a:r>
              <a:rPr lang="sr-Latn-RS" dirty="0" smtClean="0">
                <a:latin typeface="Times New Roman" panose="02020603050405020304" pitchFamily="18" charset="0"/>
                <a:cs typeface="Times New Roman" panose="02020603050405020304" pitchFamily="18" charset="0"/>
              </a:rPr>
              <a:t>-is elicated by lightly tapping the volar aspect of the wrist at the transverse carpal ligament</a:t>
            </a:r>
          </a:p>
          <a:p>
            <a:r>
              <a:rPr lang="sr-Latn-RS" b="1" dirty="0" smtClean="0">
                <a:solidFill>
                  <a:srgbClr val="FF0000"/>
                </a:solidFill>
                <a:latin typeface="Times New Roman" panose="02020603050405020304" pitchFamily="18" charset="0"/>
                <a:cs typeface="Times New Roman" panose="02020603050405020304" pitchFamily="18" charset="0"/>
              </a:rPr>
              <a:t>Phalen maneuver </a:t>
            </a:r>
            <a:r>
              <a:rPr lang="sr-Latn-RS" dirty="0" smtClean="0">
                <a:latin typeface="Times New Roman" panose="02020603050405020304" pitchFamily="18" charset="0"/>
                <a:cs typeface="Times New Roman" panose="02020603050405020304" pitchFamily="18" charset="0"/>
              </a:rPr>
              <a:t>consist of hyperflexion of the wrist for 30 to 60 s usually performed by opposing the outher surfaces of the hand with the wrists flexed</a:t>
            </a:r>
            <a:endParaRPr lang="sr-Latn-RS" dirty="0">
              <a:latin typeface="Times New Roman" panose="02020603050405020304" pitchFamily="18" charset="0"/>
              <a:cs typeface="Times New Roman" panose="02020603050405020304" pitchFamily="18" charset="0"/>
            </a:endParaRPr>
          </a:p>
        </p:txBody>
      </p:sp>
      <p:pic>
        <p:nvPicPr>
          <p:cNvPr id="5" name="Content Placeholder 4"/>
          <p:cNvPicPr>
            <a:picLocks noGrp="1" noChangeAspect="1"/>
          </p:cNvPicPr>
          <p:nvPr>
            <p:ph sz="half" idx="2"/>
          </p:nvPr>
        </p:nvPicPr>
        <p:blipFill>
          <a:blip r:embed="rId2"/>
          <a:stretch>
            <a:fillRect/>
          </a:stretch>
        </p:blipFill>
        <p:spPr>
          <a:xfrm>
            <a:off x="6753523" y="1979856"/>
            <a:ext cx="3009177" cy="1953656"/>
          </a:xfrm>
          <a:prstGeom prst="rect">
            <a:avLst/>
          </a:prstGeom>
        </p:spPr>
      </p:pic>
      <p:pic>
        <p:nvPicPr>
          <p:cNvPr id="6" name="Picture 5"/>
          <p:cNvPicPr>
            <a:picLocks noChangeAspect="1"/>
          </p:cNvPicPr>
          <p:nvPr/>
        </p:nvPicPr>
        <p:blipFill>
          <a:blip r:embed="rId3"/>
          <a:stretch>
            <a:fillRect/>
          </a:stretch>
        </p:blipFill>
        <p:spPr>
          <a:xfrm>
            <a:off x="6753523" y="4020343"/>
            <a:ext cx="3009177" cy="2597719"/>
          </a:xfrm>
          <a:prstGeom prst="rect">
            <a:avLst/>
          </a:prstGeom>
        </p:spPr>
      </p:pic>
    </p:spTree>
    <p:extLst>
      <p:ext uri="{BB962C8B-B14F-4D97-AF65-F5344CB8AC3E}">
        <p14:creationId xmlns:p14="http://schemas.microsoft.com/office/powerpoint/2010/main" xmlns="" val="145278311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a:latin typeface="Times New Roman" panose="02020603050405020304" pitchFamily="18" charset="0"/>
                <a:cs typeface="Times New Roman" panose="02020603050405020304" pitchFamily="18" charset="0"/>
              </a:rPr>
              <a:t>Diagnosis of the Carpal tunnel syndrome</a:t>
            </a:r>
          </a:p>
        </p:txBody>
      </p:sp>
      <p:sp>
        <p:nvSpPr>
          <p:cNvPr id="3" name="Content Placeholder 2"/>
          <p:cNvSpPr>
            <a:spLocks noGrp="1"/>
          </p:cNvSpPr>
          <p:nvPr>
            <p:ph idx="1"/>
          </p:nvPr>
        </p:nvSpPr>
        <p:spPr/>
        <p:txBody>
          <a:bodyPr/>
          <a:lstStyle/>
          <a:p>
            <a:r>
              <a:rPr lang="sr-Latn-RS" dirty="0" smtClean="0">
                <a:latin typeface="Times New Roman" panose="02020603050405020304" pitchFamily="18" charset="0"/>
                <a:cs typeface="Times New Roman" panose="02020603050405020304" pitchFamily="18" charset="0"/>
              </a:rPr>
              <a:t>Avoiding wrist movements</a:t>
            </a:r>
          </a:p>
          <a:p>
            <a:r>
              <a:rPr lang="sr-Latn-RS" dirty="0" smtClean="0">
                <a:latin typeface="Times New Roman" panose="02020603050405020304" pitchFamily="18" charset="0"/>
                <a:cs typeface="Times New Roman" panose="02020603050405020304" pitchFamily="18" charset="0"/>
              </a:rPr>
              <a:t>Wearing a splint</a:t>
            </a:r>
          </a:p>
          <a:p>
            <a:r>
              <a:rPr lang="sr-Latn-RS" dirty="0" smtClean="0">
                <a:latin typeface="Times New Roman" panose="02020603050405020304" pitchFamily="18" charset="0"/>
                <a:cs typeface="Times New Roman" panose="02020603050405020304" pitchFamily="18" charset="0"/>
              </a:rPr>
              <a:t>Local injection of a corticosteroid depo into the carpal tunnel</a:t>
            </a:r>
          </a:p>
          <a:p>
            <a:r>
              <a:rPr lang="sr-Latn-RS" dirty="0" smtClean="0">
                <a:latin typeface="Times New Roman" panose="02020603050405020304" pitchFamily="18" charset="0"/>
                <a:cs typeface="Times New Roman" panose="02020603050405020304" pitchFamily="18" charset="0"/>
              </a:rPr>
              <a:t>Physical therapy with ultrasound and lasser</a:t>
            </a:r>
          </a:p>
          <a:p>
            <a:r>
              <a:rPr lang="sr-Latn-RS" dirty="0" smtClean="0">
                <a:latin typeface="Times New Roman" panose="02020603050405020304" pitchFamily="18" charset="0"/>
                <a:cs typeface="Times New Roman" panose="02020603050405020304" pitchFamily="18" charset="0"/>
              </a:rPr>
              <a:t>Surgical division of the carpal ligament with decompression</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69168438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Ulnar nerve</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a:xfrm>
            <a:off x="1141410" y="1946031"/>
            <a:ext cx="4878389" cy="3845169"/>
          </a:xfrm>
        </p:spPr>
        <p:txBody>
          <a:bodyPr>
            <a:normAutofit lnSpcReduction="10000"/>
          </a:bodyPr>
          <a:lstStyle/>
          <a:p>
            <a:r>
              <a:rPr lang="sr-Latn-RS" dirty="0" smtClean="0">
                <a:latin typeface="Times New Roman" panose="02020603050405020304" pitchFamily="18" charset="0"/>
                <a:cs typeface="Times New Roman" panose="02020603050405020304" pitchFamily="18" charset="0"/>
              </a:rPr>
              <a:t>This nerve is derived from the eight cervical and first thoracic roots</a:t>
            </a:r>
          </a:p>
          <a:p>
            <a:r>
              <a:rPr lang="sr-Latn-RS" dirty="0" smtClean="0">
                <a:latin typeface="Times New Roman" panose="02020603050405020304" pitchFamily="18" charset="0"/>
                <a:cs typeface="Times New Roman" panose="02020603050405020304" pitchFamily="18" charset="0"/>
              </a:rPr>
              <a:t>It innervates the ulnar flexor of the wirst, the ulnar half of the deep finger flexors, the adductors abd abductors of the fingers, the adductor of the thumb, the third and fourth lumbricants, and muscles of the hypothenar eminence</a:t>
            </a:r>
            <a:endParaRPr lang="sr-Latn-RS" dirty="0">
              <a:latin typeface="Times New Roman" panose="02020603050405020304" pitchFamily="18" charset="0"/>
              <a:cs typeface="Times New Roman" panose="02020603050405020304" pitchFamily="18" charset="0"/>
            </a:endParaRPr>
          </a:p>
        </p:txBody>
      </p:sp>
      <p:pic>
        <p:nvPicPr>
          <p:cNvPr id="5" name="Content Placeholder 4"/>
          <p:cNvPicPr>
            <a:picLocks noGrp="1" noChangeAspect="1"/>
          </p:cNvPicPr>
          <p:nvPr>
            <p:ph sz="half" idx="2"/>
          </p:nvPr>
        </p:nvPicPr>
        <p:blipFill>
          <a:blip r:embed="rId2"/>
          <a:stretch>
            <a:fillRect/>
          </a:stretch>
        </p:blipFill>
        <p:spPr>
          <a:xfrm>
            <a:off x="6811108" y="1946031"/>
            <a:ext cx="3622430" cy="3845169"/>
          </a:xfrm>
          <a:prstGeom prst="rect">
            <a:avLst/>
          </a:prstGeom>
        </p:spPr>
      </p:pic>
    </p:spTree>
    <p:extLst>
      <p:ext uri="{BB962C8B-B14F-4D97-AF65-F5344CB8AC3E}">
        <p14:creationId xmlns:p14="http://schemas.microsoft.com/office/powerpoint/2010/main" xmlns="" val="148291379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Traumatic neuropathy of the  Ulnar </a:t>
            </a:r>
            <a:r>
              <a:rPr lang="sr-Latn-RS" sz="3200" dirty="0">
                <a:latin typeface="Times New Roman" panose="02020603050405020304" pitchFamily="18" charset="0"/>
                <a:cs typeface="Times New Roman" panose="02020603050405020304" pitchFamily="18" charset="0"/>
              </a:rPr>
              <a:t>nerve</a:t>
            </a:r>
          </a:p>
        </p:txBody>
      </p:sp>
      <p:sp>
        <p:nvSpPr>
          <p:cNvPr id="3" name="Content Placeholder 2"/>
          <p:cNvSpPr>
            <a:spLocks noGrp="1"/>
          </p:cNvSpPr>
          <p:nvPr>
            <p:ph idx="1"/>
          </p:nvPr>
        </p:nvSpPr>
        <p:spPr/>
        <p:txBody>
          <a:bodyPr/>
          <a:lstStyle/>
          <a:p>
            <a:r>
              <a:rPr lang="sr-Latn-RS" dirty="0" smtClean="0">
                <a:latin typeface="Times New Roman" panose="02020603050405020304" pitchFamily="18" charset="0"/>
                <a:cs typeface="Times New Roman" panose="02020603050405020304" pitchFamily="18" charset="0"/>
              </a:rPr>
              <a:t>In the axilla</a:t>
            </a:r>
          </a:p>
          <a:p>
            <a:r>
              <a:rPr lang="sr-Latn-RS" dirty="0" smtClean="0">
                <a:latin typeface="Times New Roman" panose="02020603050405020304" pitchFamily="18" charset="0"/>
                <a:cs typeface="Times New Roman" panose="02020603050405020304" pitchFamily="18" charset="0"/>
              </a:rPr>
              <a:t>In the middle part of the upper arm</a:t>
            </a:r>
          </a:p>
          <a:p>
            <a:r>
              <a:rPr lang="sr-Latn-RS" dirty="0" smtClean="0">
                <a:latin typeface="Times New Roman" panose="02020603050405020304" pitchFamily="18" charset="0"/>
                <a:cs typeface="Times New Roman" panose="02020603050405020304" pitchFamily="18" charset="0"/>
              </a:rPr>
              <a:t>Cubital region (behind the medial epicondyle)</a:t>
            </a:r>
          </a:p>
          <a:p>
            <a:r>
              <a:rPr lang="sr-Latn-RS" dirty="0" smtClean="0">
                <a:latin typeface="Times New Roman" panose="02020603050405020304" pitchFamily="18" charset="0"/>
                <a:cs typeface="Times New Roman" panose="02020603050405020304" pitchFamily="18" charset="0"/>
              </a:rPr>
              <a:t>Wirst (Guyon canal)</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18316443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3200" dirty="0">
                <a:latin typeface="Times New Roman" panose="02020603050405020304" pitchFamily="18" charset="0"/>
                <a:cs typeface="Times New Roman" panose="02020603050405020304" pitchFamily="18" charset="0"/>
              </a:rPr>
              <a:t>Traumatic neuropathy of the  Ulnar nerve</a:t>
            </a:r>
            <a:endParaRPr lang="sr-Latn-RS" sz="3200" dirty="0"/>
          </a:p>
        </p:txBody>
      </p:sp>
      <p:sp>
        <p:nvSpPr>
          <p:cNvPr id="3" name="Content Placeholder 2"/>
          <p:cNvSpPr>
            <a:spLocks noGrp="1"/>
          </p:cNvSpPr>
          <p:nvPr>
            <p:ph sz="half" idx="1"/>
          </p:nvPr>
        </p:nvSpPr>
        <p:spPr/>
        <p:txBody>
          <a:bodyPr/>
          <a:lstStyle/>
          <a:p>
            <a:r>
              <a:rPr lang="sr-Latn-RS" dirty="0" smtClean="0">
                <a:latin typeface="Times New Roman" panose="02020603050405020304" pitchFamily="18" charset="0"/>
                <a:cs typeface="Times New Roman" panose="02020603050405020304" pitchFamily="18" charset="0"/>
              </a:rPr>
              <a:t>Professionally with telephone operators</a:t>
            </a:r>
          </a:p>
          <a:p>
            <a:r>
              <a:rPr lang="sr-Latn-RS" dirty="0" smtClean="0">
                <a:latin typeface="Times New Roman" panose="02020603050405020304" pitchFamily="18" charset="0"/>
                <a:cs typeface="Times New Roman" panose="02020603050405020304" pitchFamily="18" charset="0"/>
              </a:rPr>
              <a:t>Fracture of the ulna</a:t>
            </a:r>
          </a:p>
          <a:p>
            <a:r>
              <a:rPr lang="sr-Latn-RS" dirty="0" smtClean="0">
                <a:latin typeface="Times New Roman" panose="02020603050405020304" pitchFamily="18" charset="0"/>
                <a:cs typeface="Times New Roman" panose="02020603050405020304" pitchFamily="18" charset="0"/>
              </a:rPr>
              <a:t>In bedridden patients</a:t>
            </a:r>
          </a:p>
          <a:p>
            <a:endParaRPr lang="sr-Latn-RS" dirty="0"/>
          </a:p>
        </p:txBody>
      </p:sp>
      <p:pic>
        <p:nvPicPr>
          <p:cNvPr id="5" name="Content Placeholder 4"/>
          <p:cNvPicPr>
            <a:picLocks noGrp="1" noChangeAspect="1"/>
          </p:cNvPicPr>
          <p:nvPr>
            <p:ph sz="half" idx="2"/>
          </p:nvPr>
        </p:nvPicPr>
        <p:blipFill>
          <a:blip r:embed="rId2"/>
          <a:stretch>
            <a:fillRect/>
          </a:stretch>
        </p:blipFill>
        <p:spPr>
          <a:xfrm>
            <a:off x="6834555" y="2249486"/>
            <a:ext cx="3172370" cy="3541713"/>
          </a:xfrm>
          <a:prstGeom prst="rect">
            <a:avLst/>
          </a:prstGeom>
        </p:spPr>
      </p:pic>
    </p:spTree>
    <p:extLst>
      <p:ext uri="{BB962C8B-B14F-4D97-AF65-F5344CB8AC3E}">
        <p14:creationId xmlns:p14="http://schemas.microsoft.com/office/powerpoint/2010/main" xmlns="" val="190198518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a:latin typeface="Times New Roman" panose="02020603050405020304" pitchFamily="18" charset="0"/>
                <a:cs typeface="Times New Roman" panose="02020603050405020304" pitchFamily="18" charset="0"/>
              </a:rPr>
              <a:t>Traumatic neuropathy of the  Ulnar nerve</a:t>
            </a:r>
            <a:endParaRPr lang="sr-Latn-RS" sz="3200" dirty="0"/>
          </a:p>
        </p:txBody>
      </p:sp>
      <p:sp>
        <p:nvSpPr>
          <p:cNvPr id="3" name="Content Placeholder 2"/>
          <p:cNvSpPr>
            <a:spLocks noGrp="1"/>
          </p:cNvSpPr>
          <p:nvPr>
            <p:ph sz="half" idx="1"/>
          </p:nvPr>
        </p:nvSpPr>
        <p:spPr>
          <a:xfrm>
            <a:off x="1141410" y="2249486"/>
            <a:ext cx="5575913" cy="3541714"/>
          </a:xfrm>
        </p:spPr>
        <p:txBody>
          <a:bodyPr>
            <a:normAutofit fontScale="92500"/>
          </a:bodyPr>
          <a:lstStyle/>
          <a:p>
            <a:r>
              <a:rPr lang="sr-Latn-RS" dirty="0" smtClean="0">
                <a:latin typeface="Times New Roman" panose="02020603050405020304" pitchFamily="18" charset="0"/>
                <a:cs typeface="Times New Roman" panose="02020603050405020304" pitchFamily="18" charset="0"/>
              </a:rPr>
              <a:t>„clawhand defomity“-wasting of the small hand muscles results in hyperextension of the fingers at the metacarpophalangeal joints and flexion at interphalangeal joints</a:t>
            </a:r>
          </a:p>
          <a:p>
            <a:r>
              <a:rPr lang="sr-Latn-RS" dirty="0" smtClean="0">
                <a:latin typeface="Times New Roman" panose="02020603050405020304" pitchFamily="18" charset="0"/>
                <a:cs typeface="Times New Roman" panose="02020603050405020304" pitchFamily="18" charset="0"/>
              </a:rPr>
              <a:t>Flexion deformity is most prounaced in the fourth and fifth fingers</a:t>
            </a:r>
          </a:p>
          <a:p>
            <a:r>
              <a:rPr lang="sr-Latn-RS" dirty="0" smtClean="0">
                <a:latin typeface="Times New Roman" panose="02020603050405020304" pitchFamily="18" charset="0"/>
                <a:cs typeface="Times New Roman" panose="02020603050405020304" pitchFamily="18" charset="0"/>
              </a:rPr>
              <a:t>Sensory loss occurs over the fifth finger</a:t>
            </a:r>
            <a:endParaRPr lang="sr-Latn-RS" dirty="0">
              <a:latin typeface="Times New Roman" panose="02020603050405020304" pitchFamily="18" charset="0"/>
              <a:cs typeface="Times New Roman" panose="02020603050405020304" pitchFamily="18" charset="0"/>
            </a:endParaRPr>
          </a:p>
        </p:txBody>
      </p:sp>
      <p:pic>
        <p:nvPicPr>
          <p:cNvPr id="5" name="Content Placeholder 4"/>
          <p:cNvPicPr>
            <a:picLocks noGrp="1" noChangeAspect="1"/>
          </p:cNvPicPr>
          <p:nvPr>
            <p:ph sz="half" idx="2"/>
          </p:nvPr>
        </p:nvPicPr>
        <p:blipFill>
          <a:blip r:embed="rId2"/>
          <a:stretch>
            <a:fillRect/>
          </a:stretch>
        </p:blipFill>
        <p:spPr>
          <a:xfrm>
            <a:off x="7298664" y="2438400"/>
            <a:ext cx="3193489" cy="3165231"/>
          </a:xfrm>
          <a:prstGeom prst="rect">
            <a:avLst/>
          </a:prstGeom>
        </p:spPr>
      </p:pic>
    </p:spTree>
    <p:extLst>
      <p:ext uri="{BB962C8B-B14F-4D97-AF65-F5344CB8AC3E}">
        <p14:creationId xmlns:p14="http://schemas.microsoft.com/office/powerpoint/2010/main" xmlns="" val="411357247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COMMON PERONEAL (FIBULAR) NERVE</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normAutofit lnSpcReduction="10000"/>
          </a:bodyPr>
          <a:lstStyle/>
          <a:p>
            <a:pPr marL="0" indent="0">
              <a:buNone/>
            </a:pPr>
            <a:r>
              <a:rPr lang="sr-Latn-RS" dirty="0" smtClean="0">
                <a:latin typeface="Times New Roman" panose="02020603050405020304" pitchFamily="18" charset="0"/>
                <a:cs typeface="Times New Roman" panose="02020603050405020304" pitchFamily="18" charset="0"/>
              </a:rPr>
              <a:t>Brances  of this nerve suplly the dorsiflexors of the foot an toes (anterior tibialis, extensor digitorum longus and brevis, and extensor hallucis longus muscles)</a:t>
            </a:r>
          </a:p>
          <a:p>
            <a:pPr marL="0" indent="0">
              <a:buNone/>
            </a:pPr>
            <a:r>
              <a:rPr lang="sr-Latn-RS" dirty="0" smtClean="0">
                <a:latin typeface="Times New Roman" panose="02020603050405020304" pitchFamily="18" charset="0"/>
                <a:cs typeface="Times New Roman" panose="02020603050405020304" pitchFamily="18" charset="0"/>
              </a:rPr>
              <a:t>Sensory fibers suplly the dorsum of the foot and lateral aspect of the lower half of the leg</a:t>
            </a:r>
            <a:endParaRPr lang="sr-Latn-RS" dirty="0">
              <a:latin typeface="Times New Roman" panose="02020603050405020304" pitchFamily="18" charset="0"/>
              <a:cs typeface="Times New Roman" panose="02020603050405020304" pitchFamily="18" charset="0"/>
            </a:endParaRPr>
          </a:p>
        </p:txBody>
      </p:sp>
      <p:pic>
        <p:nvPicPr>
          <p:cNvPr id="5" name="Content Placeholder 4"/>
          <p:cNvPicPr>
            <a:picLocks noGrp="1" noChangeAspect="1"/>
          </p:cNvPicPr>
          <p:nvPr>
            <p:ph sz="half" idx="2"/>
          </p:nvPr>
        </p:nvPicPr>
        <p:blipFill>
          <a:blip r:embed="rId2"/>
          <a:stretch>
            <a:fillRect/>
          </a:stretch>
        </p:blipFill>
        <p:spPr>
          <a:xfrm>
            <a:off x="6846278" y="2249488"/>
            <a:ext cx="2871246" cy="3541712"/>
          </a:xfrm>
          <a:prstGeom prst="rect">
            <a:avLst/>
          </a:prstGeom>
        </p:spPr>
      </p:pic>
    </p:spTree>
    <p:extLst>
      <p:ext uri="{BB962C8B-B14F-4D97-AF65-F5344CB8AC3E}">
        <p14:creationId xmlns:p14="http://schemas.microsoft.com/office/powerpoint/2010/main" xmlns="" val="135561172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1210282"/>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Traumatic neuropathy of the COMMON </a:t>
            </a:r>
            <a:r>
              <a:rPr lang="sr-Latn-RS" sz="3200" dirty="0">
                <a:latin typeface="Times New Roman" panose="02020603050405020304" pitchFamily="18" charset="0"/>
                <a:cs typeface="Times New Roman" panose="02020603050405020304" pitchFamily="18" charset="0"/>
              </a:rPr>
              <a:t>PERONEAL (FIBULAR) NERVE</a:t>
            </a:r>
          </a:p>
        </p:txBody>
      </p:sp>
      <p:sp>
        <p:nvSpPr>
          <p:cNvPr id="3" name="Content Placeholder 2"/>
          <p:cNvSpPr>
            <a:spLocks noGrp="1"/>
          </p:cNvSpPr>
          <p:nvPr>
            <p:ph idx="1"/>
          </p:nvPr>
        </p:nvSpPr>
        <p:spPr/>
        <p:txBody>
          <a:bodyPr/>
          <a:lstStyle/>
          <a:p>
            <a:r>
              <a:rPr lang="sr-Latn-RS" dirty="0" smtClean="0">
                <a:latin typeface="Times New Roman" panose="02020603050405020304" pitchFamily="18" charset="0"/>
                <a:cs typeface="Times New Roman" panose="02020603050405020304" pitchFamily="18" charset="0"/>
              </a:rPr>
              <a:t>Pressure during an operation or sleep or from tight plaster casts</a:t>
            </a:r>
          </a:p>
          <a:p>
            <a:r>
              <a:rPr lang="sr-Latn-RS" dirty="0" smtClean="0">
                <a:latin typeface="Times New Roman" panose="02020603050405020304" pitchFamily="18" charset="0"/>
                <a:cs typeface="Times New Roman" panose="02020603050405020304" pitchFamily="18" charset="0"/>
              </a:rPr>
              <a:t>Obsestric strrups</a:t>
            </a:r>
          </a:p>
          <a:p>
            <a:r>
              <a:rPr lang="sr-Latn-RS" dirty="0" smtClean="0">
                <a:latin typeface="Times New Roman" panose="02020603050405020304" pitchFamily="18" charset="0"/>
                <a:cs typeface="Times New Roman" panose="02020603050405020304" pitchFamily="18" charset="0"/>
              </a:rPr>
              <a:t>Habitual and prolonged crossing of the legs while seated, and tight knee boots</a:t>
            </a:r>
          </a:p>
          <a:p>
            <a:r>
              <a:rPr lang="sr-Latn-RS" dirty="0" smtClean="0">
                <a:latin typeface="Times New Roman" panose="02020603050405020304" pitchFamily="18" charset="0"/>
                <a:cs typeface="Times New Roman" panose="02020603050405020304" pitchFamily="18" charset="0"/>
              </a:rPr>
              <a:t>Clinical picture: weakness of dorisflexion of the foot (foot drop) and numbness of the dorsum of the foot</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8579083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General clinical classification of neuropathies</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41412" y="1922585"/>
            <a:ext cx="9905999" cy="3868616"/>
          </a:xfrm>
        </p:spPr>
        <p:txBody>
          <a:bodyPr/>
          <a:lstStyle/>
          <a:p>
            <a:r>
              <a:rPr lang="sr-Latn-RS" b="1" dirty="0" smtClean="0">
                <a:solidFill>
                  <a:srgbClr val="FF0000"/>
                </a:solidFill>
                <a:latin typeface="Times New Roman" panose="02020603050405020304" pitchFamily="18" charset="0"/>
                <a:cs typeface="Times New Roman" panose="02020603050405020304" pitchFamily="18" charset="0"/>
              </a:rPr>
              <a:t>Mononeuropathy</a:t>
            </a:r>
            <a:r>
              <a:rPr lang="sr-Latn-RS" dirty="0" smtClean="0">
                <a:latin typeface="Times New Roman" panose="02020603050405020304" pitchFamily="18" charset="0"/>
                <a:cs typeface="Times New Roman" panose="02020603050405020304" pitchFamily="18" charset="0"/>
              </a:rPr>
              <a:t>- it is reflected by weakness and sensory loss in the territory of single peripheral nerve</a:t>
            </a:r>
          </a:p>
          <a:p>
            <a:r>
              <a:rPr lang="sr-Latn-RS" b="1" dirty="0" smtClean="0">
                <a:solidFill>
                  <a:srgbClr val="FF0000"/>
                </a:solidFill>
                <a:latin typeface="Times New Roman" panose="02020603050405020304" pitchFamily="18" charset="0"/>
                <a:cs typeface="Times New Roman" panose="02020603050405020304" pitchFamily="18" charset="0"/>
              </a:rPr>
              <a:t>Multiple mononeuropathies- </a:t>
            </a:r>
            <a:r>
              <a:rPr lang="sr-Latn-RS" dirty="0" smtClean="0">
                <a:latin typeface="Times New Roman" panose="02020603050405020304" pitchFamily="18" charset="0"/>
                <a:cs typeface="Times New Roman" panose="02020603050405020304" pitchFamily="18" charset="0"/>
              </a:rPr>
              <a:t>weaknes and sensory loss in the teritory to more than one peripheral nerve in different time intervals</a:t>
            </a:r>
          </a:p>
          <a:p>
            <a:r>
              <a:rPr lang="sr-Latn-RS" b="1" dirty="0" smtClean="0">
                <a:solidFill>
                  <a:srgbClr val="FF0000"/>
                </a:solidFill>
                <a:latin typeface="Times New Roman" panose="02020603050405020304" pitchFamily="18" charset="0"/>
                <a:cs typeface="Times New Roman" panose="02020603050405020304" pitchFamily="18" charset="0"/>
              </a:rPr>
              <a:t>Polyneuropathy</a:t>
            </a:r>
            <a:r>
              <a:rPr lang="sr-Latn-RS" dirty="0" smtClean="0">
                <a:latin typeface="Times New Roman" panose="02020603050405020304" pitchFamily="18" charset="0"/>
                <a:cs typeface="Times New Roman" panose="02020603050405020304" pitchFamily="18" charset="0"/>
              </a:rPr>
              <a:t> -a generalized process affecting the peripheral nerves, weakness is relatively symmetrical from the beginning and progresses bilaterally</a:t>
            </a:r>
            <a:endParaRPr lang="sr-Latn-R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62210387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Thank you for your attention</a:t>
            </a:r>
            <a:endParaRPr lang="sr-Latn-RS" sz="3200" dirty="0">
              <a:latin typeface="Times New Roman" panose="02020603050405020304" pitchFamily="18" charset="0"/>
              <a:cs typeface="Times New Roman" panose="02020603050405020304" pitchFamily="18" charset="0"/>
            </a:endParaRPr>
          </a:p>
        </p:txBody>
      </p:sp>
      <p:pic>
        <p:nvPicPr>
          <p:cNvPr id="4" name="Picture 2" descr="Portal Oko - Pročitajte moguće uzroke trnaca u rukama i nogama"/>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2508738" y="2097088"/>
            <a:ext cx="7197970" cy="415131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98375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2800" dirty="0">
                <a:latin typeface="Times New Roman" panose="02020603050405020304" pitchFamily="18" charset="0"/>
                <a:cs typeface="Times New Roman" panose="02020603050405020304" pitchFamily="18" charset="0"/>
              </a:rPr>
              <a:t>Diseass of cranial nerves</a:t>
            </a:r>
          </a:p>
        </p:txBody>
      </p:sp>
      <p:sp>
        <p:nvSpPr>
          <p:cNvPr id="3" name="Content Placeholder 2"/>
          <p:cNvSpPr>
            <a:spLocks noGrp="1"/>
          </p:cNvSpPr>
          <p:nvPr>
            <p:ph sz="half" idx="1"/>
          </p:nvPr>
        </p:nvSpPr>
        <p:spPr>
          <a:xfrm>
            <a:off x="1141410" y="1981200"/>
            <a:ext cx="4878389" cy="3810000"/>
          </a:xfrm>
        </p:spPr>
        <p:txBody>
          <a:bodyPr>
            <a:normAutofit lnSpcReduction="10000"/>
          </a:bodyPr>
          <a:lstStyle/>
          <a:p>
            <a:r>
              <a:rPr lang="sr-Latn-RS" b="1" dirty="0" smtClean="0">
                <a:solidFill>
                  <a:srgbClr val="FF0000"/>
                </a:solidFill>
                <a:latin typeface="Times New Roman" panose="02020603050405020304" pitchFamily="18" charset="0"/>
                <a:cs typeface="Times New Roman" panose="02020603050405020304" pitchFamily="18" charset="0"/>
              </a:rPr>
              <a:t>Bells palsy</a:t>
            </a:r>
          </a:p>
          <a:p>
            <a:r>
              <a:rPr lang="sr-Latn-RS" dirty="0" smtClean="0">
                <a:latin typeface="Times New Roman" panose="02020603050405020304" pitchFamily="18" charset="0"/>
                <a:cs typeface="Times New Roman" panose="02020603050405020304" pitchFamily="18" charset="0"/>
              </a:rPr>
              <a:t>Causation-HSV, VZV</a:t>
            </a:r>
          </a:p>
          <a:p>
            <a:r>
              <a:rPr lang="sr-Latn-RS" dirty="0" smtClean="0">
                <a:latin typeface="Times New Roman" panose="02020603050405020304" pitchFamily="18" charset="0"/>
                <a:cs typeface="Times New Roman" panose="02020603050405020304" pitchFamily="18" charset="0"/>
              </a:rPr>
              <a:t>Pain behind the ear</a:t>
            </a:r>
          </a:p>
          <a:p>
            <a:r>
              <a:rPr lang="sr-Latn-RS" dirty="0" smtClean="0">
                <a:latin typeface="Times New Roman" panose="02020603050405020304" pitchFamily="18" charset="0"/>
                <a:cs typeface="Times New Roman" panose="02020603050405020304" pitchFamily="18" charset="0"/>
              </a:rPr>
              <a:t>Peripheral palsy mimic muscle</a:t>
            </a:r>
          </a:p>
          <a:p>
            <a:r>
              <a:rPr lang="sr-Latn-RS" dirty="0" smtClean="0">
                <a:latin typeface="Times New Roman" panose="02020603050405020304" pitchFamily="18" charset="0"/>
                <a:cs typeface="Times New Roman" panose="02020603050405020304" pitchFamily="18" charset="0"/>
              </a:rPr>
              <a:t>Fullnes or numbness in the face</a:t>
            </a:r>
          </a:p>
          <a:p>
            <a:r>
              <a:rPr lang="sr-Latn-RS" dirty="0" smtClean="0">
                <a:latin typeface="Times New Roman" panose="02020603050405020304" pitchFamily="18" charset="0"/>
                <a:cs typeface="Times New Roman" panose="02020603050405020304" pitchFamily="18" charset="0"/>
              </a:rPr>
              <a:t>Impairment of taste</a:t>
            </a:r>
          </a:p>
          <a:p>
            <a:r>
              <a:rPr lang="sr-Latn-RS" dirty="0" smtClean="0">
                <a:latin typeface="Times New Roman" panose="02020603050405020304" pitchFamily="18" charset="0"/>
                <a:cs typeface="Times New Roman" panose="02020603050405020304" pitchFamily="18" charset="0"/>
              </a:rPr>
              <a:t>hyperacusis</a:t>
            </a:r>
          </a:p>
          <a:p>
            <a:endParaRPr lang="sr-Latn-RS" dirty="0"/>
          </a:p>
        </p:txBody>
      </p:sp>
      <p:pic>
        <p:nvPicPr>
          <p:cNvPr id="5" name="Picture 2" descr="What you should know about Bell's palsy – Mayfair Wellness Clinic"/>
          <p:cNvPicPr>
            <a:picLocks noGrp="1" noChangeAspect="1" noChangeArrowheads="1"/>
          </p:cNvPicPr>
          <p:nvPr>
            <p:ph sz="half" idx="2"/>
          </p:nvPr>
        </p:nvPicPr>
        <p:blipFill>
          <a:blip r:embed="rId2">
            <a:extLst>
              <a:ext uri="{28A0092B-C50C-407E-A947-70E740481C1C}">
                <a14:useLocalDpi xmlns:a14="http://schemas.microsoft.com/office/drawing/2010/main" xmlns="" val="0"/>
              </a:ext>
            </a:extLst>
          </a:blip>
          <a:srcRect/>
          <a:stretch>
            <a:fillRect/>
          </a:stretch>
        </p:blipFill>
        <p:spPr bwMode="auto">
          <a:xfrm>
            <a:off x="6213231" y="2097088"/>
            <a:ext cx="4384431" cy="369411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649736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xmlns=""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TM04033919[[fn=Circuit]]</Template>
  <TotalTime>1884</TotalTime>
  <Words>2927</Words>
  <Application>Microsoft Office PowerPoint</Application>
  <PresentationFormat>Custom</PresentationFormat>
  <Paragraphs>414</Paragraphs>
  <Slides>80</Slides>
  <Notes>0</Notes>
  <HiddenSlides>0</HiddenSlides>
  <MMClips>0</MMClips>
  <ScaleCrop>false</ScaleCrop>
  <HeadingPairs>
    <vt:vector size="4" baseType="variant">
      <vt:variant>
        <vt:lpstr>Theme</vt:lpstr>
      </vt:variant>
      <vt:variant>
        <vt:i4>1</vt:i4>
      </vt:variant>
      <vt:variant>
        <vt:lpstr>Slide Titles</vt:lpstr>
      </vt:variant>
      <vt:variant>
        <vt:i4>80</vt:i4>
      </vt:variant>
    </vt:vector>
  </HeadingPairs>
  <TitlesOfParts>
    <vt:vector size="81" baseType="lpstr">
      <vt:lpstr>Circuit</vt:lpstr>
      <vt:lpstr>Diseases of the periferal nerves</vt:lpstr>
      <vt:lpstr>Peripheral nerve system</vt:lpstr>
      <vt:lpstr>Peripheral nerve system</vt:lpstr>
      <vt:lpstr>Structure of neurons</vt:lpstr>
      <vt:lpstr>Structure of neurons</vt:lpstr>
      <vt:lpstr>Classification of periferal nerve diseases based on pathological change</vt:lpstr>
      <vt:lpstr>Classification of neuropathies depending of mechanism of origin</vt:lpstr>
      <vt:lpstr>General clinical classification of neuropathies</vt:lpstr>
      <vt:lpstr>Diseass of cranial nerves</vt:lpstr>
      <vt:lpstr>Ethiological classification of neuropathies</vt:lpstr>
      <vt:lpstr>Primary inherited polyneuropathies</vt:lpstr>
      <vt:lpstr>Secundary hereditary neuropathies</vt:lpstr>
      <vt:lpstr>Acquired polyneuropathies</vt:lpstr>
      <vt:lpstr>Charcot marie tooth disease</vt:lpstr>
      <vt:lpstr>Charcot marie tooth disease</vt:lpstr>
      <vt:lpstr>Slide 16</vt:lpstr>
      <vt:lpstr>Amyloid neuropathy</vt:lpstr>
      <vt:lpstr>Primary amyloidosis</vt:lpstr>
      <vt:lpstr>Porphyric polyneuropathy</vt:lpstr>
      <vt:lpstr>Porphyric polyneuropathy</vt:lpstr>
      <vt:lpstr>Diagnosis and treatment of porphyric polyneuropathy</vt:lpstr>
      <vt:lpstr>Acute inflammatory demyelinating polyneuropathy-guillain barre syndrome</vt:lpstr>
      <vt:lpstr>Acute inflammatory demyelinating polyneuropathy-guillain barre syndrome</vt:lpstr>
      <vt:lpstr>Acute inflammatory demyelinating polyneuropathy-guillain barre syndrome</vt:lpstr>
      <vt:lpstr>Acute inflammatory demyelinating polyneuropathy-guillain barre syndrome</vt:lpstr>
      <vt:lpstr>Acute inflammatory demyelinating polyneuropathy-guillain barre syndrome</vt:lpstr>
      <vt:lpstr>Acute inflammatory demyelinating polyneuropathy-guillain barre syndrome</vt:lpstr>
      <vt:lpstr>Diagnosis guillain barre syndrome</vt:lpstr>
      <vt:lpstr>Treatment of guillain barre syndrome</vt:lpstr>
      <vt:lpstr>Variants of guillan barre syndrome</vt:lpstr>
      <vt:lpstr>Variants of guillan barre syndrome</vt:lpstr>
      <vt:lpstr>CHRONIC INFLAMATORY DEMYELINATING POLYRADICULONEUROPATHY (cidp)</vt:lpstr>
      <vt:lpstr>Clinical picture of cidp</vt:lpstr>
      <vt:lpstr>Diagnosis of cidp </vt:lpstr>
      <vt:lpstr>TREATMENT OF CIDP</vt:lpstr>
      <vt:lpstr>Other immune mediated chronic polyneuropathies</vt:lpstr>
      <vt:lpstr>Vascultic neuropathies </vt:lpstr>
      <vt:lpstr>Metabolic and endocrine neuropathies Diabetic neuropathy</vt:lpstr>
      <vt:lpstr>Diabetic neuropathy</vt:lpstr>
      <vt:lpstr>Pathogenic aspects of diabetic neruopathy</vt:lpstr>
      <vt:lpstr>Classification of diabetic neuropathy</vt:lpstr>
      <vt:lpstr>Simmetrical diabetic neuropathy</vt:lpstr>
      <vt:lpstr>aSimmetrical diabetic neuropathy</vt:lpstr>
      <vt:lpstr>COMBINED NEUROPATHIES</vt:lpstr>
      <vt:lpstr>Clinical picture of diabetic neuropathy</vt:lpstr>
      <vt:lpstr>AUTONOMIC DIABETIC NEUROPATHY</vt:lpstr>
      <vt:lpstr>Diabetic foot</vt:lpstr>
      <vt:lpstr>Subacute painful poyneuropathy with change in gycemic control „insulin neuritis“</vt:lpstr>
      <vt:lpstr>Cranial mononeuropathies</vt:lpstr>
      <vt:lpstr>Mononeuropathies extremitatis</vt:lpstr>
      <vt:lpstr>DIABETIC LUMAR PLEXOPATHY; DIABETIC AMYOTROPHY</vt:lpstr>
      <vt:lpstr>DIAGNOSIS OF DIABETIC NEUROPATHY</vt:lpstr>
      <vt:lpstr>TREATMENT OF DIABETIC NEUROPATHY</vt:lpstr>
      <vt:lpstr>Treatment of DIABETIC NEUROPATHY</vt:lpstr>
      <vt:lpstr>Other metabolic neuropathies</vt:lpstr>
      <vt:lpstr>Nutritional neuropathies</vt:lpstr>
      <vt:lpstr>Nutritional neuropathies</vt:lpstr>
      <vt:lpstr>Alcoholic polyneuropathy </vt:lpstr>
      <vt:lpstr>Traumatic neuropathies</vt:lpstr>
      <vt:lpstr>ETIOLOGY TRAUMATIC NEUROPATIES</vt:lpstr>
      <vt:lpstr>Traumatic neuropathies of the upper extremities</vt:lpstr>
      <vt:lpstr>Radial nerve</vt:lpstr>
      <vt:lpstr>Traumatic neuropathy of the radial nerve</vt:lpstr>
      <vt:lpstr>Traumatic neuropathy of the radial nerve</vt:lpstr>
      <vt:lpstr>Median nerve</vt:lpstr>
      <vt:lpstr>Traumatic neuropathy of the Median nerve</vt:lpstr>
      <vt:lpstr>Traumatic neuropathy of the Median nerve</vt:lpstr>
      <vt:lpstr>Carpal tunnel syndrome</vt:lpstr>
      <vt:lpstr>Etiology of the Carpal tunnel syndrome</vt:lpstr>
      <vt:lpstr>Clinical picture of the Carpal tunnel syndrome</vt:lpstr>
      <vt:lpstr>Clinical picture of the Carpal tunnel syndrome</vt:lpstr>
      <vt:lpstr>Diagnosis of the Carpal tunnel syndrome</vt:lpstr>
      <vt:lpstr>Diagnosis of the Carpal tunnel syndrome</vt:lpstr>
      <vt:lpstr>Ulnar nerve</vt:lpstr>
      <vt:lpstr>Traumatic neuropathy of the  Ulnar nerve</vt:lpstr>
      <vt:lpstr>Traumatic neuropathy of the  Ulnar nerve</vt:lpstr>
      <vt:lpstr>Traumatic neuropathy of the  Ulnar nerve</vt:lpstr>
      <vt:lpstr>COMMON PERONEAL (FIBULAR) NERVE</vt:lpstr>
      <vt:lpstr>Traumatic neuropathy of the COMMON PERONEAL (FIBULAR) NERVE</vt:lpstr>
      <vt:lpstr>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Diseases of the periferal nerves</dc:title>
  <dc:creator>Arsinjo</dc:creator>
  <cp:lastModifiedBy>Korisnik</cp:lastModifiedBy>
  <cp:revision>59</cp:revision>
  <dcterms:created xsi:type="dcterms:W3CDTF">2024-02-04T16:25:32Z</dcterms:created>
  <dcterms:modified xsi:type="dcterms:W3CDTF">2024-05-31T09:21:16Z</dcterms:modified>
</cp:coreProperties>
</file>